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6" r:id="rId1"/>
  </p:sldMasterIdLst>
  <p:notesMasterIdLst>
    <p:notesMasterId r:id="rId38"/>
  </p:notesMasterIdLst>
  <p:sldIdLst>
    <p:sldId id="413" r:id="rId2"/>
    <p:sldId id="464" r:id="rId3"/>
    <p:sldId id="423" r:id="rId4"/>
    <p:sldId id="383" r:id="rId5"/>
    <p:sldId id="385" r:id="rId6"/>
    <p:sldId id="386" r:id="rId7"/>
    <p:sldId id="384" r:id="rId8"/>
    <p:sldId id="473" r:id="rId9"/>
    <p:sldId id="387" r:id="rId10"/>
    <p:sldId id="474" r:id="rId11"/>
    <p:sldId id="388" r:id="rId12"/>
    <p:sldId id="389" r:id="rId13"/>
    <p:sldId id="465" r:id="rId14"/>
    <p:sldId id="407" r:id="rId15"/>
    <p:sldId id="408" r:id="rId16"/>
    <p:sldId id="476" r:id="rId17"/>
    <p:sldId id="466" r:id="rId18"/>
    <p:sldId id="395" r:id="rId19"/>
    <p:sldId id="396" r:id="rId20"/>
    <p:sldId id="411" r:id="rId21"/>
    <p:sldId id="397" r:id="rId22"/>
    <p:sldId id="467" r:id="rId23"/>
    <p:sldId id="409" r:id="rId24"/>
    <p:sldId id="468" r:id="rId25"/>
    <p:sldId id="469" r:id="rId26"/>
    <p:sldId id="398" r:id="rId27"/>
    <p:sldId id="410" r:id="rId28"/>
    <p:sldId id="475" r:id="rId29"/>
    <p:sldId id="391" r:id="rId30"/>
    <p:sldId id="493" r:id="rId31"/>
    <p:sldId id="392" r:id="rId32"/>
    <p:sldId id="394" r:id="rId33"/>
    <p:sldId id="494" r:id="rId34"/>
    <p:sldId id="470" r:id="rId35"/>
    <p:sldId id="472" r:id="rId36"/>
    <p:sldId id="41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02AB5C79-15BB-45E7-AC24-9FBF308BD6B1}">
          <p14:sldIdLst>
            <p14:sldId id="413"/>
            <p14:sldId id="464"/>
            <p14:sldId id="423"/>
            <p14:sldId id="383"/>
            <p14:sldId id="385"/>
            <p14:sldId id="386"/>
            <p14:sldId id="384"/>
          </p14:sldIdLst>
        </p14:section>
        <p14:section name="Mindset vs Mentality" id="{B0702BA6-A1DB-4015-ACFF-F93CE8E4AC9D}">
          <p14:sldIdLst>
            <p14:sldId id="473"/>
            <p14:sldId id="387"/>
          </p14:sldIdLst>
        </p14:section>
        <p14:section name="Principles" id="{D106E278-3A85-48CB-8734-88927DB4AC65}">
          <p14:sldIdLst>
            <p14:sldId id="474"/>
            <p14:sldId id="388"/>
            <p14:sldId id="389"/>
            <p14:sldId id="465"/>
            <p14:sldId id="407"/>
            <p14:sldId id="408"/>
            <p14:sldId id="476"/>
            <p14:sldId id="466"/>
            <p14:sldId id="395"/>
            <p14:sldId id="396"/>
            <p14:sldId id="411"/>
            <p14:sldId id="397"/>
            <p14:sldId id="467"/>
            <p14:sldId id="409"/>
            <p14:sldId id="468"/>
            <p14:sldId id="469"/>
            <p14:sldId id="398"/>
            <p14:sldId id="410"/>
            <p14:sldId id="475"/>
            <p14:sldId id="391"/>
            <p14:sldId id="493"/>
            <p14:sldId id="392"/>
          </p14:sldIdLst>
        </p14:section>
        <p14:section name="Wrap Up" id="{A3332B54-7212-454F-8F85-DDEE97ED64C6}">
          <p14:sldIdLst>
            <p14:sldId id="394"/>
            <p14:sldId id="494"/>
            <p14:sldId id="470"/>
            <p14:sldId id="472"/>
            <p14:sldId id="41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A2636"/>
    <a:srgbClr val="5FFB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80607" autoAdjust="0"/>
  </p:normalViewPr>
  <p:slideViewPr>
    <p:cSldViewPr snapToGrid="0">
      <p:cViewPr varScale="1">
        <p:scale>
          <a:sx n="103" d="100"/>
          <a:sy n="103" d="100"/>
        </p:scale>
        <p:origin x="32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ny de Haan" userId="6e15af1713f1c8df" providerId="LiveId" clId="{610AC40A-DB64-4B7A-A87F-959223928D9A}"/>
    <pc:docChg chg="custSel delSld modSld modSection">
      <pc:chgData name="Danny de Haan" userId="6e15af1713f1c8df" providerId="LiveId" clId="{610AC40A-DB64-4B7A-A87F-959223928D9A}" dt="2026-05-22T07:57:42.654" v="55" actId="368"/>
      <pc:docMkLst>
        <pc:docMk/>
      </pc:docMkLst>
      <pc:sldChg chg="modNotes">
        <pc:chgData name="Danny de Haan" userId="6e15af1713f1c8df" providerId="LiveId" clId="{610AC40A-DB64-4B7A-A87F-959223928D9A}" dt="2026-05-22T07:57:42.553" v="7" actId="368"/>
        <pc:sldMkLst>
          <pc:docMk/>
          <pc:sldMk cId="1220118399" sldId="383"/>
        </pc:sldMkLst>
      </pc:sldChg>
      <pc:sldChg chg="modNotes">
        <pc:chgData name="Danny de Haan" userId="6e15af1713f1c8df" providerId="LiveId" clId="{610AC40A-DB64-4B7A-A87F-959223928D9A}" dt="2026-05-22T07:57:42.553" v="9" actId="368"/>
        <pc:sldMkLst>
          <pc:docMk/>
          <pc:sldMk cId="1787606904" sldId="385"/>
        </pc:sldMkLst>
      </pc:sldChg>
      <pc:sldChg chg="modNotes">
        <pc:chgData name="Danny de Haan" userId="6e15af1713f1c8df" providerId="LiveId" clId="{610AC40A-DB64-4B7A-A87F-959223928D9A}" dt="2026-05-22T07:57:42.553" v="11" actId="368"/>
        <pc:sldMkLst>
          <pc:docMk/>
          <pc:sldMk cId="1327649895" sldId="386"/>
        </pc:sldMkLst>
      </pc:sldChg>
      <pc:sldChg chg="modNotes">
        <pc:chgData name="Danny de Haan" userId="6e15af1713f1c8df" providerId="LiveId" clId="{610AC40A-DB64-4B7A-A87F-959223928D9A}" dt="2026-05-22T07:57:42.568" v="13" actId="368"/>
        <pc:sldMkLst>
          <pc:docMk/>
          <pc:sldMk cId="2322550207" sldId="387"/>
        </pc:sldMkLst>
      </pc:sldChg>
      <pc:sldChg chg="modNotes">
        <pc:chgData name="Danny de Haan" userId="6e15af1713f1c8df" providerId="LiveId" clId="{610AC40A-DB64-4B7A-A87F-959223928D9A}" dt="2026-05-22T07:57:42.568" v="15" actId="368"/>
        <pc:sldMkLst>
          <pc:docMk/>
          <pc:sldMk cId="3518745960" sldId="388"/>
        </pc:sldMkLst>
      </pc:sldChg>
      <pc:sldChg chg="modNotes">
        <pc:chgData name="Danny de Haan" userId="6e15af1713f1c8df" providerId="LiveId" clId="{610AC40A-DB64-4B7A-A87F-959223928D9A}" dt="2026-05-22T07:57:42.568" v="17" actId="368"/>
        <pc:sldMkLst>
          <pc:docMk/>
          <pc:sldMk cId="2727161252" sldId="389"/>
        </pc:sldMkLst>
      </pc:sldChg>
      <pc:sldChg chg="modNotes">
        <pc:chgData name="Danny de Haan" userId="6e15af1713f1c8df" providerId="LiveId" clId="{610AC40A-DB64-4B7A-A87F-959223928D9A}" dt="2026-05-22T07:57:42.631" v="45" actId="368"/>
        <pc:sldMkLst>
          <pc:docMk/>
          <pc:sldMk cId="1079503590" sldId="391"/>
        </pc:sldMkLst>
      </pc:sldChg>
      <pc:sldChg chg="modNotes">
        <pc:chgData name="Danny de Haan" userId="6e15af1713f1c8df" providerId="LiveId" clId="{610AC40A-DB64-4B7A-A87F-959223928D9A}" dt="2026-05-22T07:57:42.631" v="49" actId="368"/>
        <pc:sldMkLst>
          <pc:docMk/>
          <pc:sldMk cId="254218952" sldId="392"/>
        </pc:sldMkLst>
      </pc:sldChg>
      <pc:sldChg chg="modNotes">
        <pc:chgData name="Danny de Haan" userId="6e15af1713f1c8df" providerId="LiveId" clId="{610AC40A-DB64-4B7A-A87F-959223928D9A}" dt="2026-05-22T07:57:42.647" v="51" actId="368"/>
        <pc:sldMkLst>
          <pc:docMk/>
          <pc:sldMk cId="3505496613" sldId="394"/>
        </pc:sldMkLst>
      </pc:sldChg>
      <pc:sldChg chg="modNotes">
        <pc:chgData name="Danny de Haan" userId="6e15af1713f1c8df" providerId="LiveId" clId="{610AC40A-DB64-4B7A-A87F-959223928D9A}" dt="2026-05-22T07:57:42.584" v="27" actId="368"/>
        <pc:sldMkLst>
          <pc:docMk/>
          <pc:sldMk cId="4127690344" sldId="395"/>
        </pc:sldMkLst>
      </pc:sldChg>
      <pc:sldChg chg="modNotes">
        <pc:chgData name="Danny de Haan" userId="6e15af1713f1c8df" providerId="LiveId" clId="{610AC40A-DB64-4B7A-A87F-959223928D9A}" dt="2026-05-22T07:57:42.600" v="29" actId="368"/>
        <pc:sldMkLst>
          <pc:docMk/>
          <pc:sldMk cId="3062095673" sldId="396"/>
        </pc:sldMkLst>
      </pc:sldChg>
      <pc:sldChg chg="modNotes">
        <pc:chgData name="Danny de Haan" userId="6e15af1713f1c8df" providerId="LiveId" clId="{610AC40A-DB64-4B7A-A87F-959223928D9A}" dt="2026-05-22T07:57:42.600" v="31" actId="368"/>
        <pc:sldMkLst>
          <pc:docMk/>
          <pc:sldMk cId="1681727650" sldId="397"/>
        </pc:sldMkLst>
      </pc:sldChg>
      <pc:sldChg chg="modNotes">
        <pc:chgData name="Danny de Haan" userId="6e15af1713f1c8df" providerId="LiveId" clId="{610AC40A-DB64-4B7A-A87F-959223928D9A}" dt="2026-05-22T07:57:42.616" v="41" actId="368"/>
        <pc:sldMkLst>
          <pc:docMk/>
          <pc:sldMk cId="3459357336" sldId="398"/>
        </pc:sldMkLst>
      </pc:sldChg>
      <pc:sldChg chg="del">
        <pc:chgData name="Danny de Haan" userId="6e15af1713f1c8df" providerId="LiveId" clId="{610AC40A-DB64-4B7A-A87F-959223928D9A}" dt="2026-05-22T07:57:18.105" v="1" actId="2696"/>
        <pc:sldMkLst>
          <pc:docMk/>
          <pc:sldMk cId="3898617129" sldId="404"/>
        </pc:sldMkLst>
      </pc:sldChg>
      <pc:sldChg chg="del">
        <pc:chgData name="Danny de Haan" userId="6e15af1713f1c8df" providerId="LiveId" clId="{610AC40A-DB64-4B7A-A87F-959223928D9A}" dt="2026-05-22T07:57:18.105" v="1" actId="2696"/>
        <pc:sldMkLst>
          <pc:docMk/>
          <pc:sldMk cId="606424396" sldId="405"/>
        </pc:sldMkLst>
      </pc:sldChg>
      <pc:sldChg chg="modNotes">
        <pc:chgData name="Danny de Haan" userId="6e15af1713f1c8df" providerId="LiveId" clId="{610AC40A-DB64-4B7A-A87F-959223928D9A}" dt="2026-05-22T07:57:42.584" v="21" actId="368"/>
        <pc:sldMkLst>
          <pc:docMk/>
          <pc:sldMk cId="2829502593" sldId="407"/>
        </pc:sldMkLst>
      </pc:sldChg>
      <pc:sldChg chg="modNotes">
        <pc:chgData name="Danny de Haan" userId="6e15af1713f1c8df" providerId="LiveId" clId="{610AC40A-DB64-4B7A-A87F-959223928D9A}" dt="2026-05-22T07:57:42.584" v="23" actId="368"/>
        <pc:sldMkLst>
          <pc:docMk/>
          <pc:sldMk cId="2670669269" sldId="408"/>
        </pc:sldMkLst>
      </pc:sldChg>
      <pc:sldChg chg="modNotes">
        <pc:chgData name="Danny de Haan" userId="6e15af1713f1c8df" providerId="LiveId" clId="{610AC40A-DB64-4B7A-A87F-959223928D9A}" dt="2026-05-22T07:57:42.614" v="35" actId="368"/>
        <pc:sldMkLst>
          <pc:docMk/>
          <pc:sldMk cId="1909228669" sldId="409"/>
        </pc:sldMkLst>
      </pc:sldChg>
      <pc:sldChg chg="modNotes">
        <pc:chgData name="Danny de Haan" userId="6e15af1713f1c8df" providerId="LiveId" clId="{610AC40A-DB64-4B7A-A87F-959223928D9A}" dt="2026-05-22T07:57:42.616" v="43" actId="368"/>
        <pc:sldMkLst>
          <pc:docMk/>
          <pc:sldMk cId="325732693" sldId="410"/>
        </pc:sldMkLst>
      </pc:sldChg>
      <pc:sldChg chg="modNotes">
        <pc:chgData name="Danny de Haan" userId="6e15af1713f1c8df" providerId="LiveId" clId="{610AC40A-DB64-4B7A-A87F-959223928D9A}" dt="2026-05-22T07:57:42.553" v="5" actId="368"/>
        <pc:sldMkLst>
          <pc:docMk/>
          <pc:sldMk cId="103707664" sldId="464"/>
        </pc:sldMkLst>
      </pc:sldChg>
      <pc:sldChg chg="modNotes">
        <pc:chgData name="Danny de Haan" userId="6e15af1713f1c8df" providerId="LiveId" clId="{610AC40A-DB64-4B7A-A87F-959223928D9A}" dt="2026-05-22T07:57:42.568" v="19" actId="368"/>
        <pc:sldMkLst>
          <pc:docMk/>
          <pc:sldMk cId="3086852082" sldId="465"/>
        </pc:sldMkLst>
      </pc:sldChg>
      <pc:sldChg chg="modNotes">
        <pc:chgData name="Danny de Haan" userId="6e15af1713f1c8df" providerId="LiveId" clId="{610AC40A-DB64-4B7A-A87F-959223928D9A}" dt="2026-05-22T07:57:42.584" v="25" actId="368"/>
        <pc:sldMkLst>
          <pc:docMk/>
          <pc:sldMk cId="2571146578" sldId="466"/>
        </pc:sldMkLst>
      </pc:sldChg>
      <pc:sldChg chg="modNotes">
        <pc:chgData name="Danny de Haan" userId="6e15af1713f1c8df" providerId="LiveId" clId="{610AC40A-DB64-4B7A-A87F-959223928D9A}" dt="2026-05-22T07:57:42.600" v="33" actId="368"/>
        <pc:sldMkLst>
          <pc:docMk/>
          <pc:sldMk cId="2157308575" sldId="467"/>
        </pc:sldMkLst>
      </pc:sldChg>
      <pc:sldChg chg="modNotes">
        <pc:chgData name="Danny de Haan" userId="6e15af1713f1c8df" providerId="LiveId" clId="{610AC40A-DB64-4B7A-A87F-959223928D9A}" dt="2026-05-22T07:57:42.616" v="37" actId="368"/>
        <pc:sldMkLst>
          <pc:docMk/>
          <pc:sldMk cId="364493250" sldId="468"/>
        </pc:sldMkLst>
      </pc:sldChg>
      <pc:sldChg chg="modNotes">
        <pc:chgData name="Danny de Haan" userId="6e15af1713f1c8df" providerId="LiveId" clId="{610AC40A-DB64-4B7A-A87F-959223928D9A}" dt="2026-05-22T07:57:42.616" v="39" actId="368"/>
        <pc:sldMkLst>
          <pc:docMk/>
          <pc:sldMk cId="3897720996" sldId="469"/>
        </pc:sldMkLst>
      </pc:sldChg>
      <pc:sldChg chg="modNotes">
        <pc:chgData name="Danny de Haan" userId="6e15af1713f1c8df" providerId="LiveId" clId="{610AC40A-DB64-4B7A-A87F-959223928D9A}" dt="2026-05-22T07:57:42.654" v="55" actId="368"/>
        <pc:sldMkLst>
          <pc:docMk/>
          <pc:sldMk cId="1707335604" sldId="470"/>
        </pc:sldMkLst>
      </pc:sldChg>
      <pc:sldChg chg="del">
        <pc:chgData name="Danny de Haan" userId="6e15af1713f1c8df" providerId="LiveId" clId="{610AC40A-DB64-4B7A-A87F-959223928D9A}" dt="2026-05-22T07:57:27.901" v="3" actId="2696"/>
        <pc:sldMkLst>
          <pc:docMk/>
          <pc:sldMk cId="2151260347" sldId="471"/>
        </pc:sldMkLst>
      </pc:sldChg>
      <pc:sldChg chg="del">
        <pc:chgData name="Danny de Haan" userId="6e15af1713f1c8df" providerId="LiveId" clId="{610AC40A-DB64-4B7A-A87F-959223928D9A}" dt="2026-05-22T07:57:11.477" v="0" actId="2696"/>
        <pc:sldMkLst>
          <pc:docMk/>
          <pc:sldMk cId="756020929" sldId="492"/>
        </pc:sldMkLst>
      </pc:sldChg>
      <pc:sldChg chg="modNotes">
        <pc:chgData name="Danny de Haan" userId="6e15af1713f1c8df" providerId="LiveId" clId="{610AC40A-DB64-4B7A-A87F-959223928D9A}" dt="2026-05-22T07:57:42.631" v="47" actId="368"/>
        <pc:sldMkLst>
          <pc:docMk/>
          <pc:sldMk cId="667724683" sldId="493"/>
        </pc:sldMkLst>
      </pc:sldChg>
      <pc:sldChg chg="modNotes">
        <pc:chgData name="Danny de Haan" userId="6e15af1713f1c8df" providerId="LiveId" clId="{610AC40A-DB64-4B7A-A87F-959223928D9A}" dt="2026-05-22T07:57:42.650" v="53" actId="368"/>
        <pc:sldMkLst>
          <pc:docMk/>
          <pc:sldMk cId="1727698323" sldId="494"/>
        </pc:sldMkLst>
      </pc:sldChg>
      <pc:sldChg chg="del">
        <pc:chgData name="Danny de Haan" userId="6e15af1713f1c8df" providerId="LiveId" clId="{610AC40A-DB64-4B7A-A87F-959223928D9A}" dt="2026-05-22T07:57:22.894" v="2" actId="2696"/>
        <pc:sldMkLst>
          <pc:docMk/>
          <pc:sldMk cId="4011381919" sldId="4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D9594-E2C4-4854-BF70-561480C9B6D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BC9E5F-F659-496B-94CD-BF9A20A5D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50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E0655D-186D-4BB1-9440-CAEE87A46066}" type="slidenum">
              <a:rPr lang="en-NL" smtClean="0"/>
              <a:t>2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309843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155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060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355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BC9E5F-F659-496B-94CD-BF9A20A5DC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296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949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098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911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079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016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2860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940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40F57-F367-4FF1-FD99-F4BB83490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AAEBD0-5111-471A-B3E0-FB44552166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A83EDB-BD4A-A658-47B1-05723B5795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3087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4C0E7-07B3-8E22-98AE-7C36F6C30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67A34F-61B3-A809-F346-B619828B79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D88A4-3875-6546-D3CC-B015171741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8809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66E48-18E6-3D6E-AC78-D82B08F7D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EF45DB-9755-A069-1CC4-080F17A21A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CA32D0-7F75-282D-8474-5E2A1D5E97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02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B8FC86-7AF3-D61D-F4AC-1C283AB41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8ACC79-231E-981A-E4F6-8C8E4644C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CDC3B5-DAD3-3D2B-C252-F296A6732D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5705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B8FC86-7AF3-D61D-F4AC-1C283AB41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8ACC79-231E-981A-E4F6-8C8E4644C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CDC3B5-DAD3-3D2B-C252-F296A6732D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077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DE9A6-E075-03AB-F2B9-54C909BC2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03CC40-53FE-3244-15B9-AAC7A27CA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32A475-3FA7-CEFB-C252-FCE6BE471B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3923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070ED-2F9E-29EB-C252-1B0FF6267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4B10E3-4F73-C823-27AA-4BDB13F8E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531F40-AA30-E038-3498-AB1A014242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0355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14E2C-E8E0-F368-D0F6-DDBFBF2BF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A052B3-1FCD-7770-85A7-24AAB66C74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2C7655-3976-3DA0-130F-7941E708D8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4993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4F0E5-253B-C091-E80E-B45782F89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A035AC-50F6-1378-5E37-5556BE3376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B323E9-7AB4-2434-EF81-AA62015856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875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BC9E5F-F659-496B-94CD-BF9A20A5DCF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1523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110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2904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17265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9105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610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0490-631D-E9CE-A2D8-45CCC3A41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325401-D0F0-5939-C6AF-987012897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5EF9B-171A-BA5E-A70D-325D09A66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2A44A-87E0-9DEC-67E6-C66E05CBD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67B05-D3D3-A63F-45B6-907C01E8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98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527050" y="2305050"/>
            <a:ext cx="6540500" cy="97155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E7952-8D26-3C06-26B7-C4CD8AD1D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50" y="2305050"/>
            <a:ext cx="6340500" cy="971550"/>
          </a:xfrm>
        </p:spPr>
        <p:txBody>
          <a:bodyPr anchor="ctr"/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7055E-0A45-8D46-46A2-8D2DED170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DB22D-226E-41E3-BA5F-8D81E8BA0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AF13F-0609-6263-9297-C838EA53B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42947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457200" y="1447800"/>
            <a:ext cx="10388600" cy="485140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0C93E-260E-F9A5-A3A5-6A6686D61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B6590-B19F-56FF-28F9-76EEBAACA3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803400"/>
            <a:ext cx="4826000" cy="4140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A79D-8460-CE5A-7C4E-8D743DBE7C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4200" y="1803400"/>
            <a:ext cx="4826000" cy="4140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85E1CE-6F41-B258-13F8-64111A85B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E89ACE-F55A-E873-35C1-578E641EE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1366D4-D06B-82D8-47D2-0DCCE86CF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427608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457200" y="1447800"/>
            <a:ext cx="10388600" cy="485140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E0A9C-C3F9-CC11-E0BF-61EDE3E05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13600-F408-BAE6-3A25-F0FFA6C12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803400"/>
            <a:ext cx="4826000" cy="6096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F01C65-ED28-5E94-12CB-9D600C806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" y="2489200"/>
            <a:ext cx="4826000" cy="345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34C922-9004-F484-6861-AADB1DBF36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64200" y="1803400"/>
            <a:ext cx="4826000" cy="6096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08CA93-2EB0-7786-1BDD-A88F6E60A5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64200" y="2489200"/>
            <a:ext cx="4826000" cy="345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3BB15A-8B61-5B38-0EAB-F34151C0F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0F9019-9C7B-EED8-6DF9-AF532D4F9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94D2BA-744C-AB1E-69D5-C6C2F7E8B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61824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86FB9-4704-ACA9-0B0B-6D8699771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71A640-A285-DD5F-27A6-F3317AED6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78CEF8-DEB9-71E7-4328-8DD50E620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EE6B6-A2F0-44E0-4963-411C4D8A1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187676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457200" y="1447800"/>
            <a:ext cx="10388600" cy="485140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88B3D-4BC3-C414-6946-84ACB4BD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DD383-E4A0-EA88-B8F9-FF410AAA6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472" y="1803400"/>
            <a:ext cx="6078728" cy="41402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CF49D-E8AA-E6D2-3C52-637B83E164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803400"/>
            <a:ext cx="3431540" cy="4140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51758-55EE-2588-406C-820F3E91D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982D5-4FA0-249D-0CC0-AF8C31CC2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0AF84-F8B6-F576-2574-A9633C1F8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947899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image_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457200" y="1447800"/>
            <a:ext cx="10388600" cy="485140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88B3D-4BC3-C414-6946-84ACB4BD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DD383-E4A0-EA88-B8F9-FF410AAA6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03400"/>
            <a:ext cx="6078728" cy="41402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51758-55EE-2588-406C-820F3E91D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982D5-4FA0-249D-0CC0-AF8C31CC2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0AF84-F8B6-F576-2574-A9633C1F8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B4226E34-3815-3295-2A81-78F39D8C358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7142116" y="1803400"/>
            <a:ext cx="3431540" cy="4140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23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937A7-04C7-2E6D-9F15-21FD32AF5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25AB93-AA19-7AF7-1409-7A35E5A33A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A4A56-650C-649D-C306-A1E59E636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D63F47-C3F3-2221-33E9-C05115D3D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01900-43EB-3BB6-3B21-FA52CF336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0FF3F-B0AC-EC68-87B0-0D860AE96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316887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37EB8-8014-D7B0-DD08-B9D466F6B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91B1AC-711B-6C74-084B-9C5A95EA96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FACC4-E9DF-155C-6C73-FB39A4C2C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823FC-C3A2-3F2C-7A03-FDB77D164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081B9-C297-A573-875D-BB5791812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582321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AAC47C-662E-C493-ECA5-E9D2428F1F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97C518-E23B-53A0-D16D-A0B4707443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97CB8-319B-885F-CB51-FBC667EAF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7FDB6-49BE-DD42-8A02-11813295B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E48ED-BE37-69ED-D4CD-A1E91B541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BrandLogo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381275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ontentCard"/>
          <p:cNvSpPr/>
          <p:nvPr userDrawn="1"/>
        </p:nvSpPr>
        <p:spPr>
          <a:xfrm>
            <a:off x="457200" y="1447800"/>
            <a:ext cx="10388600" cy="4851400"/>
          </a:xfrm>
          <a:prstGeom prst="roundRect">
            <a:avLst>
              <a:gd name="adj" fmla="val 3000"/>
            </a:avLst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EC045-0601-B394-B698-56AB63F74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5876A-9D68-A9E0-444C-EAC96D1ABADC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457200" y="1691640"/>
            <a:ext cx="9804400" cy="411480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4BB47-2380-3524-05CF-665C2664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11082"/>
            <a:ext cx="4114800" cy="365125"/>
          </a:xfrm>
        </p:spPr>
        <p:txBody>
          <a:bodyPr/>
          <a:lstStyle/>
          <a:p>
            <a:endParaRPr lang="nl-NL" dirty="0"/>
          </a:p>
        </p:txBody>
      </p:sp>
      <p:pic>
        <p:nvPicPr>
          <p:cNvPr id="7" name="BrandLogo">
            <a:extLst>
              <a:ext uri="{FF2B5EF4-FFF2-40B4-BE49-F238E27FC236}">
                <a16:creationId xmlns:a16="http://schemas.microsoft.com/office/drawing/2014/main" id="{7018D7FC-0AAF-FF33-DFD0-6FE590B2036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47400" y="5867400"/>
            <a:ext cx="1016000" cy="1016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705539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3395D"/>
            </a:gs>
            <a:gs pos="65000">
              <a:srgbClr val="1E3050"/>
            </a:gs>
            <a:gs pos="100000">
              <a:srgbClr val="1A2636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0" name="CircuitLinesOverlay"/>
          <p:cNvPicPr>
            <a:picLocks/>
          </p:cNvPicPr>
          <p:nvPr userDrawn="1"/>
        </p:nvPicPr>
        <p:blipFill>
          <a:blip r:embed="rId13">
            <a:alphaModFix amt="15000"/>
          </a:blip>
          <a:tile tx="0" ty="0" sx="60000" sy="60000" flip="none" algn="tl"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6CA514-F6CD-A32A-F327-B70A3C42D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8600"/>
            <a:ext cx="1082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AD9D9-D63F-F8EE-76B2-0984EFE987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803400"/>
            <a:ext cx="9804400" cy="414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8C8E7-1555-5465-0DE9-971945FB0E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786FA7-0051-4CDE-BE76-B48430D5415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2F1760-FD1C-38AB-D3F9-CF810316E3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363E5-16F2-0B17-F8EA-EDCC59FB56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590039-AA3F-4659-B21F-5996DA91E8E3}" type="slidenum">
              <a:rPr lang="en-GB" smtClean="0"/>
              <a:t>‹#›</a:t>
            </a:fld>
            <a:endParaRPr lang="en-GB"/>
          </a:p>
        </p:txBody>
      </p:sp>
      <p:sp>
        <p:nvSpPr>
          <p:cNvPr id="1001" name="BottomAccentLine"/>
          <p:cNvSpPr/>
          <p:nvPr userDrawn="1"/>
        </p:nvSpPr>
        <p:spPr>
          <a:xfrm>
            <a:off x="0" y="6781800"/>
            <a:ext cx="12192000" cy="76200"/>
          </a:xfrm>
          <a:prstGeom prst="rect">
            <a:avLst/>
          </a:prstGeom>
          <a:gradFill>
            <a:gsLst>
              <a:gs pos="0">
                <a:srgbClr val="FF7F2A"/>
              </a:gs>
              <a:gs pos="100000">
                <a:srgbClr val="FFD700"/>
              </a:gs>
            </a:gsLst>
            <a:lin ang="0" scaled="1"/>
          </a:gra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02" name="CornerAccent"/>
          <p:cNvSpPr/>
          <p:nvPr userDrawn="1"/>
        </p:nvSpPr>
        <p:spPr>
          <a:xfrm>
            <a:off x="0" y="0"/>
            <a:ext cx="2286000" cy="152400"/>
          </a:xfrm>
          <a:prstGeom prst="rect">
            <a:avLst/>
          </a:prstGeom>
          <a:gradFill>
            <a:gsLst>
              <a:gs pos="0">
                <a:srgbClr val="FF7F2A">
                  <a:alpha val="60000"/>
                </a:srgbClr>
              </a:gs>
              <a:gs pos="100000">
                <a:srgbClr val="FF7F2A">
                  <a:alpha val="0"/>
                </a:srgbClr>
              </a:gs>
            </a:gsLst>
            <a:lin ang="0" scaled="1"/>
          </a:gradFill>
          <a:ln w="0"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2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  <p:sldLayoutId id="2147483982" r:id="rId6"/>
    <p:sldLayoutId id="2147483987" r:id="rId7"/>
    <p:sldLayoutId id="2147483983" r:id="rId8"/>
    <p:sldLayoutId id="2147483984" r:id="rId9"/>
    <p:sldLayoutId id="2147483985" r:id="rId10"/>
    <p:sldLayoutId id="2147483986" r:id="rId11"/>
  </p:sldLayoutIdLst>
  <p:txStyles>
    <p:titleStyle>
      <a:lvl1pPr algn="l" defTabSz="914400" rtl="0" eaLnBrk="1" latinLnBrk="0" hangingPunct="1">
        <a:spcBef>
          <a:spcPct val="0"/>
        </a:spcBef>
        <a:defRPr sz="3600" b="1" kern="1200">
          <a:solidFill>
            <a:srgbClr val="FFD700"/>
          </a:solidFill>
          <a:latin typeface="Montserrat"/>
          <a:ea typeface=""/>
          <a:cs typeface=""/>
        </a:defRPr>
      </a:lvl1pPr>
    </p:titleStyle>
    <p:bodyStyle>
      <a:lvl1pPr marL="457200" indent="-228600" algn="l" defTabSz="914400" rtl="0" eaLnBrk="1" latinLnBrk="0" hangingPunct="1">
        <a:spcBef>
          <a:spcPct val="20000"/>
        </a:spcBef>
        <a:buFont typeface="Arial"/>
        <a:buChar char="•"/>
        <a:defRPr sz="1800" kern="1200">
          <a:solidFill>
            <a:srgbClr val="FFFFFF"/>
          </a:solidFill>
          <a:latin typeface="Montserrat"/>
          <a:ea typeface=""/>
          <a:cs typeface=""/>
        </a:defRPr>
      </a:lvl1pPr>
      <a:lvl2pPr marL="914400" indent="-228600" algn="l" defTabSz="914400" rtl="0" eaLnBrk="1" latinLnBrk="0" hangingPunct="1">
        <a:spcBef>
          <a:spcPct val="20000"/>
        </a:spcBef>
        <a:buFont typeface="Arial"/>
        <a:buChar char="•"/>
        <a:defRPr sz="1600" kern="1200">
          <a:solidFill>
            <a:srgbClr val="FFFFFF"/>
          </a:solidFill>
          <a:latin typeface="Montserrat"/>
          <a:ea typeface=""/>
          <a:cs typeface=""/>
        </a:defRPr>
      </a:lvl2pPr>
      <a:lvl3pPr marL="1371600" indent="-228600" algn="l" defTabSz="914400" rtl="0" eaLnBrk="1" latinLnBrk="0" hangingPunct="1">
        <a:spcBef>
          <a:spcPct val="20000"/>
        </a:spcBef>
        <a:buFont typeface="Arial"/>
        <a:buChar char="•"/>
        <a:defRPr sz="1400" kern="1200">
          <a:solidFill>
            <a:srgbClr val="FFFFFF"/>
          </a:solidFill>
          <a:latin typeface="Montserrat"/>
          <a:ea typeface=""/>
          <a:cs typeface=""/>
        </a:defRPr>
      </a:lvl3pPr>
      <a:lvl4pPr marL="1828800" indent="-228600" algn="l" defTabSz="914400" rtl="0" eaLnBrk="1" latinLnBrk="0" hangingPunct="1">
        <a:spcBef>
          <a:spcPct val="20000"/>
        </a:spcBef>
        <a:buFont typeface="Arial"/>
        <a:buChar char="•"/>
        <a:defRPr sz="1400" kern="1200">
          <a:solidFill>
            <a:srgbClr val="FFFFFF"/>
          </a:solidFill>
          <a:latin typeface="Montserrat"/>
          <a:ea typeface=""/>
          <a:cs typeface=""/>
        </a:defRPr>
      </a:lvl4pPr>
      <a:lvl5pPr marL="2286000" indent="-228600" algn="l" defTabSz="914400" rtl="0" eaLnBrk="1" latinLnBrk="0" hangingPunct="1">
        <a:spcBef>
          <a:spcPct val="20000"/>
        </a:spcBef>
        <a:buFont typeface="Arial"/>
        <a:buChar char="•"/>
        <a:defRPr sz="1400" kern="1200">
          <a:solidFill>
            <a:srgbClr val="FFFFFF"/>
          </a:solidFill>
          <a:latin typeface="Montserrat"/>
          <a:ea typeface=""/>
          <a:cs typeface=""/>
        </a:defRPr>
      </a:lvl5pPr>
    </p:bodyStyle>
    <p:otherStyle>
      <a:lvl1pPr marL="0" algn="l" defTabSz="914400" rtl="0" eaLnBrk="1" latinLnBrk="0" hangingPunct="1">
        <a:defRPr sz="1800" kern="1200">
          <a:solidFill>
            <a:srgbClr val="FFFFFF"/>
          </a:solidFill>
          <a:latin typeface="Montserrat"/>
          <a:ea typeface=""/>
          <a:cs typeface=""/>
        </a:defRPr>
      </a:lvl1pPr>
      <a:lvl2pPr marL="457200" algn="l" defTabSz="914400" rtl="0" eaLnBrk="1" latinLnBrk="0" hangingPunct="1">
        <a:defRPr sz="1800" kern="1200">
          <a:solidFill>
            <a:srgbClr val="FFFFFF"/>
          </a:solidFill>
          <a:latin typeface="Montserrat"/>
          <a:ea typeface=""/>
          <a:cs typeface=""/>
        </a:defRPr>
      </a:lvl2pPr>
      <a:lvl3pPr marL="914400" algn="l" defTabSz="914400" rtl="0" eaLnBrk="1" latinLnBrk="0" hangingPunct="1">
        <a:defRPr sz="1800" kern="1200">
          <a:solidFill>
            <a:srgbClr val="FFFFFF"/>
          </a:solidFill>
          <a:latin typeface="Montserrat"/>
          <a:ea typeface=""/>
          <a:cs typeface=""/>
        </a:defRPr>
      </a:lvl3pPr>
      <a:lvl4pPr marL="1371600" algn="l" defTabSz="914400" rtl="0" eaLnBrk="1" latinLnBrk="0" hangingPunct="1">
        <a:defRPr sz="1800" kern="1200">
          <a:solidFill>
            <a:srgbClr val="FFFFFF"/>
          </a:solidFill>
          <a:latin typeface="Montserrat"/>
          <a:ea typeface=""/>
          <a:cs typeface=""/>
        </a:defRPr>
      </a:lvl4pPr>
      <a:lvl5pPr marL="1828800" algn="l" defTabSz="914400" rtl="0" eaLnBrk="1" latinLnBrk="0" hangingPunct="1">
        <a:defRPr sz="1800" kern="1200">
          <a:solidFill>
            <a:srgbClr val="FFFFFF"/>
          </a:solidFill>
          <a:latin typeface="Montserrat"/>
          <a:ea typeface=""/>
          <a:cs typeface=""/>
        </a:defRPr>
      </a:lvl5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3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27042-83C3-BF67-696C-DC1451DFFA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175" y="1122363"/>
            <a:ext cx="10915650" cy="181133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4000" dirty="0">
                <a:solidFill>
                  <a:srgbClr val="FFD700"/>
                </a:solidFill>
                <a:latin typeface="Montserrat"/>
              </a:rPr>
              <a:t>Database Development with a </a:t>
            </a:r>
            <a:br>
              <a:rPr lang="en-US" sz="4000" dirty="0">
                <a:solidFill>
                  <a:srgbClr val="FFD700"/>
                </a:solidFill>
                <a:latin typeface="Montserrat"/>
              </a:rPr>
            </a:br>
            <a:r>
              <a:rPr lang="en-US" sz="4000" dirty="0">
                <a:solidFill>
                  <a:srgbClr val="FFD700"/>
                </a:solidFill>
                <a:latin typeface="Montserrat"/>
              </a:rPr>
              <a:t>Security-First Mentality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25D34-CE45-D526-59A1-AB2AA26D3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6375" y="3043238"/>
            <a:ext cx="9144000" cy="165576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200" dirty="0">
                <a:solidFill>
                  <a:srgbClr val="FFFFFF"/>
                </a:solidFill>
                <a:latin typeface="Montserrat"/>
              </a:rPr>
              <a:t>Data </a:t>
            </a:r>
            <a:r>
              <a:rPr lang="en-US" sz="3200" dirty="0" err="1">
                <a:solidFill>
                  <a:srgbClr val="FFFFFF"/>
                </a:solidFill>
                <a:latin typeface="Montserrat"/>
              </a:rPr>
              <a:t>Grillen</a:t>
            </a:r>
            <a:r>
              <a:rPr lang="en-US" sz="3200" dirty="0">
                <a:solidFill>
                  <a:srgbClr val="FFFFFF"/>
                </a:solidFill>
                <a:latin typeface="Montserrat"/>
              </a:rPr>
              <a:t>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958751-9618-8E00-2D28-80F4BB1BD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90999" y="5239062"/>
            <a:ext cx="925651" cy="1439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82A2D89-9F54-2C7A-A51E-64100CD39B51}"/>
              </a:ext>
            </a:extLst>
          </p:cNvPr>
          <p:cNvGrpSpPr/>
          <p:nvPr/>
        </p:nvGrpSpPr>
        <p:grpSpPr>
          <a:xfrm>
            <a:off x="3810000" y="0"/>
            <a:ext cx="4572000" cy="6858000"/>
            <a:chOff x="3810000" y="0"/>
            <a:chExt cx="4572000" cy="6858000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EB8534A-2C68-2E19-AA98-C9A0B55B3C9D}"/>
                </a:ext>
              </a:extLst>
            </p:cNvPr>
            <p:cNvGrpSpPr/>
            <p:nvPr/>
          </p:nvGrpSpPr>
          <p:grpSpPr>
            <a:xfrm>
              <a:off x="4356339" y="1304500"/>
              <a:ext cx="3510951" cy="2653139"/>
              <a:chOff x="4356339" y="1304500"/>
              <a:chExt cx="3510951" cy="2653139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12D29F1B-9BE7-D1CB-BD1D-44E41D19FC8E}"/>
                  </a:ext>
                </a:extLst>
              </p:cNvPr>
              <p:cNvSpPr/>
              <p:nvPr/>
            </p:nvSpPr>
            <p:spPr>
              <a:xfrm>
                <a:off x="4356339" y="1304500"/>
                <a:ext cx="3510951" cy="1325563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bg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 err="1">
                  <a:latin typeface="Roboto" panose="02000000000000000000" pitchFamily="2" charset="0"/>
                  <a:ea typeface="Roboto" panose="02000000000000000000" pitchFamily="2" charset="0"/>
                </a:endParaRPr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57C89B1C-5EA5-583D-74B9-6E7DB93B9A78}"/>
                  </a:ext>
                </a:extLst>
              </p:cNvPr>
              <p:cNvSpPr/>
              <p:nvPr/>
            </p:nvSpPr>
            <p:spPr>
              <a:xfrm>
                <a:off x="4410075" y="2639683"/>
                <a:ext cx="3414083" cy="768827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bg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 err="1">
                  <a:latin typeface="Roboto" panose="02000000000000000000" pitchFamily="2" charset="0"/>
                  <a:ea typeface="Roboto" panose="02000000000000000000" pitchFamily="2" charset="0"/>
                </a:endParaRPr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0960E66C-2E50-903B-0109-D3DC0B6E1B09}"/>
                  </a:ext>
                </a:extLst>
              </p:cNvPr>
              <p:cNvSpPr/>
              <p:nvPr/>
            </p:nvSpPr>
            <p:spPr>
              <a:xfrm>
                <a:off x="4404773" y="3415631"/>
                <a:ext cx="3329528" cy="542008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bg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 err="1">
                  <a:latin typeface="Roboto" panose="02000000000000000000" pitchFamily="2" charset="0"/>
                  <a:ea typeface="Roboto" panose="02000000000000000000" pitchFamily="2" charset="0"/>
                </a:endParaRPr>
              </a:p>
            </p:txBody>
          </p:sp>
        </p:grp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B895464-5D7B-6CBA-AFC3-B4BA5264D2C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8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10000" y="0"/>
              <a:ext cx="4572000" cy="68580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CF07EA-BA0D-5E87-0B1D-84078FCE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Late summer 2025…</a:t>
            </a: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5F12585-FDF2-76C0-648A-4177FA2C0705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22588" y="1314450"/>
            <a:ext cx="6346825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E1305245-C40E-8529-9C45-B32EAAFB3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943" y="1380218"/>
            <a:ext cx="9006114" cy="3166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erson's hand on a computer&#10;&#10;AI-generated content may be incorrect.">
            <a:extLst>
              <a:ext uri="{FF2B5EF4-FFF2-40B4-BE49-F238E27FC236}">
                <a16:creationId xmlns:a16="http://schemas.microsoft.com/office/drawing/2014/main" id="{54FF1F54-6F6C-A20D-A0D5-154E87FAEA6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359" y="1094950"/>
            <a:ext cx="2747282" cy="48840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7A8CAD-F21E-FF0E-ECC7-885990F2842A}"/>
              </a:ext>
            </a:extLst>
          </p:cNvPr>
          <p:cNvSpPr txBox="1"/>
          <p:nvPr/>
        </p:nvSpPr>
        <p:spPr>
          <a:xfrm>
            <a:off x="142287" y="2300514"/>
            <a:ext cx="119074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/>
              <a:t>Be aware of what you share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0370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meText"/>
          <p:cNvSpPr/>
          <p:nvPr/>
        </p:nvSpPr>
        <p:spPr>
          <a:xfrm>
            <a:off x="3383283" y="1835571"/>
            <a:ext cx="8001000" cy="457200"/>
          </a:xfrm>
          <a:prstGeom prst="rect">
            <a:avLst/>
          </a:prstGeom>
        </p:spPr>
        <p:txBody>
          <a:bodyPr wrap="square" rtlCol="0" anchor="b"/>
          <a:lstStyle/>
          <a:p>
            <a:pPr>
              <a:buNone/>
            </a:pPr>
            <a:r>
              <a:rPr lang="en-GB" sz="2800" b="1" dirty="0">
                <a:solidFill>
                  <a:schemeClr val="dk1"/>
                </a:solidFill>
              </a:rPr>
              <a:t>Danny de Haan</a:t>
            </a:r>
          </a:p>
        </p:txBody>
      </p:sp>
      <p:sp>
        <p:nvSpPr>
          <p:cNvPr id="14" name="RoleText"/>
          <p:cNvSpPr/>
          <p:nvPr/>
        </p:nvSpPr>
        <p:spPr>
          <a:xfrm>
            <a:off x="3383283" y="2292771"/>
            <a:ext cx="8001000" cy="365760"/>
          </a:xfrm>
          <a:prstGeom prst="rect">
            <a:avLst/>
          </a:prstGeom>
        </p:spPr>
        <p:txBody>
          <a:bodyPr wrap="square" rtlCol="0" anchor="t"/>
          <a:lstStyle/>
          <a:p>
            <a:pPr>
              <a:buNone/>
            </a:pPr>
            <a:r>
              <a:rPr lang="en-GB" sz="2000" dirty="0">
                <a:solidFill>
                  <a:srgbClr val="B0C4DE"/>
                </a:solidFill>
              </a:rPr>
              <a:t>Solutions Engineer</a:t>
            </a:r>
          </a:p>
        </p:txBody>
      </p:sp>
      <p:sp>
        <p:nvSpPr>
          <p:cNvPr id="15" name="Card1"/>
          <p:cNvSpPr/>
          <p:nvPr/>
        </p:nvSpPr>
        <p:spPr>
          <a:xfrm>
            <a:off x="3383283" y="2755392"/>
            <a:ext cx="3200400" cy="1176528"/>
          </a:xfrm>
          <a:prstGeom prst="roundRect">
            <a:avLst/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 wrap="square" lIns="91440" tIns="72000" rIns="91440" bIns="45720" rtlCol="0" anchor="t"/>
          <a:lstStyle/>
          <a:p>
            <a:pPr>
              <a:buNone/>
            </a:pPr>
            <a:endParaRPr lang="en-GB" sz="1400" dirty="0">
              <a:solidFill>
                <a:schemeClr val="dk1"/>
              </a:solidFill>
            </a:endParaRPr>
          </a:p>
        </p:txBody>
      </p:sp>
      <p:sp>
        <p:nvSpPr>
          <p:cNvPr id="16" name="Card2"/>
          <p:cNvSpPr/>
          <p:nvPr/>
        </p:nvSpPr>
        <p:spPr>
          <a:xfrm>
            <a:off x="6766563" y="2755392"/>
            <a:ext cx="3200400" cy="1176528"/>
          </a:xfrm>
          <a:prstGeom prst="roundRect">
            <a:avLst/>
          </a:prstGeom>
          <a:solidFill>
            <a:srgbClr val="FFFFFF">
              <a:alpha val="7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 wrap="square" lIns="91440" tIns="72000" rIns="91440" bIns="45720" rtlCol="0" anchor="t"/>
          <a:lstStyle/>
          <a:p>
            <a:pPr>
              <a:buNone/>
            </a:pPr>
            <a:endParaRPr lang="en-GB" sz="1400" dirty="0">
              <a:solidFill>
                <a:schemeClr val="dk1"/>
              </a:solidFill>
            </a:endParaRPr>
          </a:p>
        </p:txBody>
      </p:sp>
      <p:sp>
        <p:nvSpPr>
          <p:cNvPr id="17" name="ContactBar"/>
          <p:cNvSpPr/>
          <p:nvPr/>
        </p:nvSpPr>
        <p:spPr>
          <a:xfrm>
            <a:off x="457200" y="4754881"/>
            <a:ext cx="11277600" cy="548640"/>
          </a:xfrm>
          <a:prstGeom prst="roundRect">
            <a:avLst/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 wrap="square" lIns="182880" tIns="0" rIns="182880" bIns="0" rtlCol="0" anchor="ctr"/>
          <a:lstStyle/>
          <a:p>
            <a:pPr algn="ctr">
              <a:buNone/>
            </a:pPr>
            <a:r>
              <a:rPr lang="en-GB" sz="1400" dirty="0">
                <a:solidFill>
                  <a:schemeClr val="dk1"/>
                </a:solidFill>
              </a:rPr>
              <a:t>thatinfradba.com   |   thatinfradba@pm.me   |         /</a:t>
            </a:r>
            <a:r>
              <a:rPr lang="en-GB" sz="1400" dirty="0" err="1">
                <a:solidFill>
                  <a:schemeClr val="dk1"/>
                </a:solidFill>
              </a:rPr>
              <a:t>dannydh</a:t>
            </a:r>
            <a:r>
              <a:rPr lang="en-GB" sz="1400" dirty="0">
                <a:solidFill>
                  <a:schemeClr val="dk1"/>
                </a:solidFill>
              </a:rPr>
              <a:t>      |           /ThatInfraDba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995E3C-D34E-74AA-113E-9B8348E82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226" y="2863664"/>
            <a:ext cx="2501697" cy="9700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35CB311A-2D59-111D-785F-607FE97B96E5}"/>
              </a:ext>
            </a:extLst>
          </p:cNvPr>
          <p:cNvGrpSpPr/>
          <p:nvPr/>
        </p:nvGrpSpPr>
        <p:grpSpPr>
          <a:xfrm>
            <a:off x="542778" y="1857824"/>
            <a:ext cx="2011680" cy="2011680"/>
            <a:chOff x="548640" y="1669626"/>
            <a:chExt cx="2011680" cy="2011680"/>
          </a:xfrm>
        </p:grpSpPr>
        <p:sp>
          <p:nvSpPr>
            <p:cNvPr id="12" name="AvatarInner"/>
            <p:cNvSpPr/>
            <p:nvPr/>
          </p:nvSpPr>
          <p:spPr>
            <a:xfrm>
              <a:off x="605790" y="1723390"/>
              <a:ext cx="1935480" cy="1935480"/>
            </a:xfrm>
            <a:prstGeom prst="ellipse">
              <a:avLst/>
            </a:prstGeom>
            <a:solidFill>
              <a:srgbClr val="1A2636"/>
            </a:solidFill>
            <a:ln w="0">
              <a:noFill/>
            </a:ln>
          </p:spPr>
          <p:txBody>
            <a:bodyPr rtlCol="0" anchor="ctr"/>
            <a:lstStyle/>
            <a:p>
              <a:endParaRPr lang="en-GB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41EC8675-E1BD-213D-4A3A-A55897DBBF02}"/>
                </a:ext>
              </a:extLst>
            </p:cNvPr>
            <p:cNvGrpSpPr/>
            <p:nvPr/>
          </p:nvGrpSpPr>
          <p:grpSpPr>
            <a:xfrm>
              <a:off x="548640" y="1669626"/>
              <a:ext cx="2011680" cy="2011680"/>
              <a:chOff x="548640" y="1188720"/>
              <a:chExt cx="2011680" cy="2011680"/>
            </a:xfrm>
          </p:grpSpPr>
          <p:sp>
            <p:nvSpPr>
              <p:cNvPr id="11" name="AvatarRing"/>
              <p:cNvSpPr/>
              <p:nvPr/>
            </p:nvSpPr>
            <p:spPr>
              <a:xfrm>
                <a:off x="548640" y="1188720"/>
                <a:ext cx="2011680" cy="2011680"/>
              </a:xfrm>
              <a:prstGeom prst="ellipse">
                <a:avLst/>
              </a:prstGeom>
              <a:solidFill>
                <a:srgbClr val="FF7F2A"/>
              </a:solidFill>
              <a:ln w="0">
                <a:noFill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5D1400BD-5581-D70C-5B9B-DE8BFEF244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6740" y="1220047"/>
                <a:ext cx="1935480" cy="1935480"/>
              </a:xfrm>
              <a:prstGeom prst="ellipse">
                <a:avLst/>
              </a:prstGeom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14276CF-4D50-379B-2EA7-ABC7982909A1}"/>
              </a:ext>
            </a:extLst>
          </p:cNvPr>
          <p:cNvGrpSpPr/>
          <p:nvPr/>
        </p:nvGrpSpPr>
        <p:grpSpPr>
          <a:xfrm>
            <a:off x="3639430" y="3021462"/>
            <a:ext cx="2688105" cy="644387"/>
            <a:chOff x="3182227" y="3021462"/>
            <a:chExt cx="2688105" cy="64438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0A0B5A17-1F9B-C074-6B91-BE297B8931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82227" y="3021462"/>
              <a:ext cx="2688105" cy="64438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497D591-2791-FE9C-4A08-F4B1F6B934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086"/>
            <a:stretch>
              <a:fillRect/>
            </a:stretch>
          </p:blipFill>
          <p:spPr>
            <a:xfrm>
              <a:off x="3749040" y="3021462"/>
              <a:ext cx="2121292" cy="644387"/>
            </a:xfrm>
            <a:prstGeom prst="rect">
              <a:avLst/>
            </a:prstGeom>
          </p:spPr>
        </p:pic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61931FB5-3D1F-D838-B404-DE83208A4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pic>
        <p:nvPicPr>
          <p:cNvPr id="19" name="Picture 8">
            <a:extLst>
              <a:ext uri="{FF2B5EF4-FFF2-40B4-BE49-F238E27FC236}">
                <a16:creationId xmlns:a16="http://schemas.microsoft.com/office/drawing/2014/main" id="{C351A5C5-2B0E-A856-34E3-37BAC6927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176" y="4899601"/>
            <a:ext cx="259200" cy="25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FEF9DECE-9C39-250D-B8E4-2CE601296C70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000000"/>
              </a:clrFrom>
              <a:clrTo>
                <a:srgbClr val="FF7F2A"/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5667" y="4865010"/>
            <a:ext cx="328382" cy="32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94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809D5C0F-5678-B999-C5DA-866BA4820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Objectives</a:t>
            </a: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C57E724-0F5C-CDDD-5DC1-23CA7EE8E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Security First Development</a:t>
            </a:r>
          </a:p>
          <a:p>
            <a:r>
              <a:rPr lang="en-GB" sz="3200" dirty="0"/>
              <a:t>Design Secure Databases</a:t>
            </a:r>
          </a:p>
          <a:p>
            <a:r>
              <a:rPr lang="en-GB" sz="3200" dirty="0"/>
              <a:t>Continuous Monitoring</a:t>
            </a:r>
          </a:p>
        </p:txBody>
      </p:sp>
    </p:spTree>
    <p:extLst>
      <p:ext uri="{BB962C8B-B14F-4D97-AF65-F5344CB8AC3E}">
        <p14:creationId xmlns:p14="http://schemas.microsoft.com/office/powerpoint/2010/main" val="122011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3424-ADF5-A657-ED61-E2DFB9E86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Stakes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C8295-A287-E45A-F4FE-9BA285445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Data breaches are costly</a:t>
            </a:r>
          </a:p>
          <a:p>
            <a:r>
              <a:rPr lang="en-US" sz="3200" dirty="0"/>
              <a:t>Compliance Requirements</a:t>
            </a:r>
          </a:p>
          <a:p>
            <a:r>
              <a:rPr lang="en-US" sz="3200" dirty="0"/>
              <a:t>Security as a business enabler</a:t>
            </a:r>
            <a:endParaRPr lang="en-GB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8760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F0715-235C-1F21-0F2F-5B75E814A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Pitfalls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C8E1A-DD33-DCB3-7206-47457E914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Security as an afterthought</a:t>
            </a:r>
          </a:p>
          <a:p>
            <a:r>
              <a:rPr lang="en-US" sz="3200" dirty="0"/>
              <a:t>Over-privileged accounts</a:t>
            </a:r>
          </a:p>
          <a:p>
            <a:r>
              <a:rPr lang="en-US" sz="3200" dirty="0"/>
              <a:t>Weak authentication</a:t>
            </a:r>
          </a:p>
          <a:p>
            <a:r>
              <a:rPr lang="en-US" sz="3200" dirty="0"/>
              <a:t>Lack of monitoring &amp; auditing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764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8ADA7-8DC0-835A-9770-1604A9C3D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74A17-1A0A-A54C-A36F-9AE281023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Mindset vs. Mentality</a:t>
            </a:r>
          </a:p>
          <a:p>
            <a:r>
              <a:rPr lang="en-US" sz="3200" dirty="0"/>
              <a:t>Principles of secure development</a:t>
            </a:r>
          </a:p>
          <a:p>
            <a:r>
              <a:rPr lang="en-US" sz="3200" dirty="0"/>
              <a:t>Core Security Features</a:t>
            </a:r>
          </a:p>
          <a:p>
            <a:r>
              <a:rPr lang="en-US" sz="3200" dirty="0"/>
              <a:t>Continuous Monitoring &amp; Risk Mitigation</a:t>
            </a:r>
          </a:p>
          <a:p>
            <a:r>
              <a:rPr lang="en-US" sz="3200" dirty="0"/>
              <a:t>Security as a lifestyle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36508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7721AF-493F-55EA-862B-5D9D4A7BD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Mindset vs Mentality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98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8DD7F-CAE9-91B7-E784-C18F63B1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Mindset vs. Mentality in Security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8CC7A-2492-19A9-107E-AF3E94D16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dirty="0"/>
              <a:t>Mindset</a:t>
            </a:r>
            <a:r>
              <a:rPr lang="en-GB" dirty="0"/>
              <a:t> → “we patch because we must”</a:t>
            </a:r>
          </a:p>
          <a:p>
            <a:pPr lvl="0"/>
            <a:r>
              <a:rPr lang="en-GB" b="1" dirty="0"/>
              <a:t>Mentality</a:t>
            </a:r>
            <a:r>
              <a:rPr lang="en-GB" dirty="0"/>
              <a:t> → “we design securely because it’s who we are”</a:t>
            </a:r>
          </a:p>
          <a:p>
            <a:pPr lvl="0"/>
            <a:r>
              <a:rPr lang="en-GB" dirty="0"/>
              <a:t>Why it matters: </a:t>
            </a:r>
            <a:r>
              <a:rPr lang="en-GB" b="1" dirty="0"/>
              <a:t>Security isn’t just a checklist </a:t>
            </a:r>
            <a:r>
              <a:rPr lang="en-GB" dirty="0"/>
              <a:t>→ it’s a discipline that must be lived, not just followed.</a:t>
            </a:r>
          </a:p>
        </p:txBody>
      </p:sp>
    </p:spTree>
    <p:extLst>
      <p:ext uri="{BB962C8B-B14F-4D97-AF65-F5344CB8AC3E}">
        <p14:creationId xmlns:p14="http://schemas.microsoft.com/office/powerpoint/2010/main" val="232255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7947E1-63E6-15D5-7B62-E2D1F244D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Principles of Secure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8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D4E8A-6CA0-D93F-4AFC-FC315DD41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in the blueprint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4C6C6-6436-9FCB-E941-5478AD695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Would you build a house and add locks later?</a:t>
            </a:r>
          </a:p>
          <a:p>
            <a:pPr lvl="0"/>
            <a:r>
              <a:rPr lang="en-GB" sz="2400" dirty="0"/>
              <a:t>Or design it with doors, locks, and alarms from the start?</a:t>
            </a:r>
          </a:p>
          <a:p>
            <a:pPr lvl="0"/>
            <a:r>
              <a:rPr lang="en-GB" sz="2400" dirty="0"/>
              <a:t>Security must be part of the blueprint, not an afterthought.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8178F6B-F678-99DE-EBF2-2C32609240A9}"/>
              </a:ext>
            </a:extLst>
          </p:cNvPr>
          <p:cNvSpPr>
            <a:spLocks noGrp="1"/>
          </p:cNvSpPr>
          <p:nvPr>
            <p:ph type="pic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uthentication Vulnerabilities Explained: A House Lock Analogy Guide">
            <a:extLst>
              <a:ext uri="{FF2B5EF4-FFF2-40B4-BE49-F238E27FC236}">
                <a16:creationId xmlns:a16="http://schemas.microsoft.com/office/drawing/2014/main" id="{7EF5B5F9-2637-63FC-EA0A-B0D9B9919A4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856" y="1803400"/>
            <a:ext cx="3586060" cy="35860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874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B3D41-00BB-F227-046B-845D9E468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Foundations of Secure Data Architecture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5D461-BCCB-4792-2B7C-797960C1E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Least privilege</a:t>
            </a:r>
          </a:p>
          <a:p>
            <a:r>
              <a:rPr lang="en-US" sz="2400" dirty="0"/>
              <a:t>Defense in Depth</a:t>
            </a:r>
          </a:p>
          <a:p>
            <a:r>
              <a:rPr lang="en-US" sz="2400" dirty="0"/>
              <a:t>Separation of Concerns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E1601E5-6E08-35E9-B031-775B619F81CB}"/>
              </a:ext>
            </a:extLst>
          </p:cNvPr>
          <p:cNvSpPr>
            <a:spLocks noGrp="1"/>
          </p:cNvSpPr>
          <p:nvPr>
            <p:ph type="pic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F7530225-D57D-DD3C-5CCC-C3C1DA086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764528" y="1371600"/>
            <a:ext cx="4279727" cy="427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161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F62D9-AF1F-CF82-CD32-D93E41506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The Core Data Layer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B8AA3-75FE-993C-EB1C-0E4F7C16B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Tables hold the raw data - the “vault”</a:t>
            </a:r>
          </a:p>
          <a:p>
            <a:r>
              <a:rPr lang="en-GB" dirty="0"/>
              <a:t>Direct access = broad exposure risk</a:t>
            </a:r>
          </a:p>
          <a:p>
            <a:r>
              <a:rPr lang="en-GB" dirty="0"/>
              <a:t>Sensitive columns (e.g., passwords, PII) must be protected</a:t>
            </a:r>
          </a:p>
          <a:p>
            <a:r>
              <a:rPr lang="en-GB" dirty="0"/>
              <a:t>Restrict direct table access to DBAs (and trusted services) only</a:t>
            </a:r>
          </a:p>
        </p:txBody>
      </p:sp>
    </p:spTree>
    <p:extLst>
      <p:ext uri="{BB962C8B-B14F-4D97-AF65-F5344CB8AC3E}">
        <p14:creationId xmlns:p14="http://schemas.microsoft.com/office/powerpoint/2010/main" val="308685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B4FE-425D-8A03-897E-F046C869A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Controlled Windows into our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D647C-B3AF-866A-2BD4-611ECD90F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Views expose only what’s needed</a:t>
            </a:r>
          </a:p>
          <a:p>
            <a:r>
              <a:rPr lang="en-GB" dirty="0"/>
              <a:t>Hide sensitive columns (e.g. mask SSNs, exclude password hashes)</a:t>
            </a:r>
          </a:p>
          <a:p>
            <a:r>
              <a:rPr lang="en-GB" dirty="0"/>
              <a:t>Apply row-level security (filter by user context)</a:t>
            </a:r>
          </a:p>
          <a:p>
            <a:r>
              <a:rPr lang="en-GB" dirty="0"/>
              <a:t>Simplify queries for consumers while enforcing rules</a:t>
            </a:r>
          </a:p>
        </p:txBody>
      </p:sp>
    </p:spTree>
    <p:extLst>
      <p:ext uri="{BB962C8B-B14F-4D97-AF65-F5344CB8AC3E}">
        <p14:creationId xmlns:p14="http://schemas.microsoft.com/office/powerpoint/2010/main" val="282950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9A387-AFAA-E431-1A57-E61DB1B9C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Gatekeepers of Logic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96562-9A82-DB48-DE31-7AEBBB475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Stored procedures encapsulate business logic</a:t>
            </a:r>
          </a:p>
          <a:p>
            <a:r>
              <a:rPr lang="en-GB" dirty="0"/>
              <a:t>Enforce parameterization</a:t>
            </a:r>
          </a:p>
          <a:p>
            <a:r>
              <a:rPr lang="en-GB" dirty="0"/>
              <a:t>Centralize validation and auditing</a:t>
            </a:r>
          </a:p>
          <a:p>
            <a:r>
              <a:rPr lang="en-GB" dirty="0"/>
              <a:t>Prevent ad-hoc queries by end users</a:t>
            </a:r>
          </a:p>
        </p:txBody>
      </p:sp>
    </p:spTree>
    <p:extLst>
      <p:ext uri="{BB962C8B-B14F-4D97-AF65-F5344CB8AC3E}">
        <p14:creationId xmlns:p14="http://schemas.microsoft.com/office/powerpoint/2010/main" val="267066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833E5D-EE72-DCEF-21A6-346F0859C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Core Security Features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05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C3676-D1FB-8C8F-E80E-F35236EF5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A3779-173D-6AA6-1E13-4C582C3AA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Row‑Level Security</a:t>
            </a:r>
          </a:p>
          <a:p>
            <a:r>
              <a:rPr lang="en-GB" dirty="0"/>
              <a:t>Data Masking</a:t>
            </a:r>
          </a:p>
          <a:p>
            <a:r>
              <a:rPr lang="en-GB" dirty="0"/>
              <a:t>Auditing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14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11B93-E56D-4740-97C7-227FDF02A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DA70D-DDFA-B355-69EC-5E4739B23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5D5A6-DB81-08C7-5CD7-2E04EF12A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1"/>
            <a:r>
              <a:rPr lang="en-GB" dirty="0"/>
              <a:t>Windows vs SQL Logins vs Managed </a:t>
            </a:r>
            <a:r>
              <a:rPr lang="en-GB" dirty="0" err="1"/>
              <a:t>Indentity</a:t>
            </a:r>
            <a:r>
              <a:rPr lang="en-GB" dirty="0"/>
              <a:t>*</a:t>
            </a:r>
          </a:p>
          <a:p>
            <a:pPr lvl="1"/>
            <a:r>
              <a:rPr lang="en-GB" dirty="0"/>
              <a:t>Multi-factor authentication*</a:t>
            </a:r>
          </a:p>
          <a:p>
            <a:pPr lvl="1"/>
            <a:r>
              <a:rPr lang="en-GB" dirty="0"/>
              <a:t>Contained users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BC9187-BED3-60C3-9FAE-8AA01DA3BE1C}"/>
              </a:ext>
            </a:extLst>
          </p:cNvPr>
          <p:cNvSpPr txBox="1"/>
          <p:nvPr/>
        </p:nvSpPr>
        <p:spPr>
          <a:xfrm>
            <a:off x="698739" y="5776954"/>
            <a:ext cx="1669003" cy="30646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l"/>
            <a:r>
              <a:rPr lang="en-US" sz="1200" b="0" dirty="0">
                <a:solidFill>
                  <a:schemeClr val="tx1"/>
                </a:solidFill>
                <a:latin typeface="IBM Plex Sans Medium" panose="020B0503050203000203" pitchFamily="34" charset="0"/>
                <a:ea typeface="Roboto" panose="02000000000000000000" pitchFamily="2" charset="0"/>
              </a:rPr>
              <a:t>* Requires Azure Arc</a:t>
            </a:r>
            <a:endParaRPr lang="en-GB" sz="1200" b="0" dirty="0">
              <a:solidFill>
                <a:schemeClr val="tx1"/>
              </a:solidFill>
              <a:latin typeface="IBM Plex Sans Medium" panose="020B0503050203000203" pitchFamily="34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769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794F9-7618-8636-A428-FB81B0429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69BC5-5633-6550-2C06-19D586E83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0A86C-0180-95B5-1997-EE19D0D63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1"/>
            <a:r>
              <a:rPr lang="en-GB" dirty="0"/>
              <a:t>Role-based access control</a:t>
            </a:r>
          </a:p>
          <a:p>
            <a:pPr lvl="1"/>
            <a:r>
              <a:rPr lang="en-GB" dirty="0"/>
              <a:t>Custom roles</a:t>
            </a:r>
          </a:p>
          <a:p>
            <a:pPr lvl="1"/>
            <a:r>
              <a:rPr lang="en-GB" dirty="0"/>
              <a:t>Avoid direct user permissions</a:t>
            </a:r>
          </a:p>
        </p:txBody>
      </p:sp>
    </p:spTree>
    <p:extLst>
      <p:ext uri="{BB962C8B-B14F-4D97-AF65-F5344CB8AC3E}">
        <p14:creationId xmlns:p14="http://schemas.microsoft.com/office/powerpoint/2010/main" val="306209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0DD79-5F2D-B8AE-1726-AED35F021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pic>
        <p:nvPicPr>
          <p:cNvPr id="6" name="RBAC">
            <a:hlinkClick r:id="" action="ppaction://media"/>
            <a:extLst>
              <a:ext uri="{FF2B5EF4-FFF2-40B4-BE49-F238E27FC236}">
                <a16:creationId xmlns:a16="http://schemas.microsoft.com/office/drawing/2014/main" id="{FB5207DB-E0AD-63DC-4025-E91A7FBCE800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92824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1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807BC-D2E2-84CE-B8D2-67D495D3F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990-C418-6326-436B-83683B044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C394B-1A84-E770-1836-CDD6F04EC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1"/>
            <a:r>
              <a:rPr lang="en-GB" dirty="0"/>
              <a:t>Transparent Data Encryption (TDE)</a:t>
            </a:r>
          </a:p>
          <a:p>
            <a:pPr lvl="1"/>
            <a:r>
              <a:rPr lang="en-GB" dirty="0"/>
              <a:t>Always Encrypted</a:t>
            </a:r>
          </a:p>
          <a:p>
            <a:pPr lvl="1"/>
            <a:r>
              <a:rPr lang="en-GB" dirty="0"/>
              <a:t>Column-level encryption</a:t>
            </a:r>
          </a:p>
        </p:txBody>
      </p:sp>
    </p:spTree>
    <p:extLst>
      <p:ext uri="{BB962C8B-B14F-4D97-AF65-F5344CB8AC3E}">
        <p14:creationId xmlns:p14="http://schemas.microsoft.com/office/powerpoint/2010/main" val="168172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23CA8-5DBA-FF9B-B0FF-EB3EE5FE0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FF6B2-270A-EC00-0388-008CC05D1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33EAB-62A2-9BE6-5FDB-2C8AED0FB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Row‑Level Security</a:t>
            </a:r>
          </a:p>
          <a:p>
            <a:pPr lvl="1"/>
            <a:r>
              <a:rPr lang="en-GB" dirty="0"/>
              <a:t>Fine-grained access</a:t>
            </a:r>
          </a:p>
          <a:p>
            <a:pPr lvl="1"/>
            <a:r>
              <a:rPr lang="en-GB" dirty="0"/>
              <a:t>Predicate functions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30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23CA8-5DBA-FF9B-B0FF-EB3EE5FE0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FF6B2-270A-EC00-0388-008CC05D1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pic>
        <p:nvPicPr>
          <p:cNvPr id="5" name="RowLevelSecurity">
            <a:hlinkClick r:id="" action="ppaction://media"/>
            <a:extLst>
              <a:ext uri="{FF2B5EF4-FFF2-40B4-BE49-F238E27FC236}">
                <a16:creationId xmlns:a16="http://schemas.microsoft.com/office/drawing/2014/main" id="{5811636D-ECE0-3094-ACA1-C34E202D6181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190922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2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49B7C-DC43-D6F1-C7A3-0FB87C8A3A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F0937-CBA7-6738-F7E5-E7CA37B75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1B8C2-6DFD-DA99-2A3F-07DF4C6D4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Row‑Level Security</a:t>
            </a:r>
          </a:p>
          <a:p>
            <a:r>
              <a:rPr lang="en-GB" dirty="0"/>
              <a:t>Data Masking</a:t>
            </a:r>
          </a:p>
          <a:p>
            <a:pPr lvl="1"/>
            <a:r>
              <a:rPr lang="en-GB" dirty="0"/>
              <a:t>Protect sensitive fields</a:t>
            </a:r>
          </a:p>
          <a:p>
            <a:pPr lvl="1"/>
            <a:r>
              <a:rPr lang="en-GB" dirty="0"/>
              <a:t>Masked vs unmasked views</a:t>
            </a:r>
          </a:p>
        </p:txBody>
      </p:sp>
    </p:spTree>
    <p:extLst>
      <p:ext uri="{BB962C8B-B14F-4D97-AF65-F5344CB8AC3E}">
        <p14:creationId xmlns:p14="http://schemas.microsoft.com/office/powerpoint/2010/main" val="36449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ADF50-5D9F-32D1-127B-956446D48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C3D3D-4A1B-DE7F-62B4-FFC76A9E3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E67A3-2372-CD3C-E6BB-71DDEF13A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Row‑Level Security</a:t>
            </a:r>
          </a:p>
          <a:p>
            <a:pPr lvl="0"/>
            <a:r>
              <a:rPr lang="en-GB" dirty="0"/>
              <a:t>Data Masking</a:t>
            </a:r>
          </a:p>
          <a:p>
            <a:pPr lvl="0"/>
            <a:r>
              <a:rPr lang="en-GB" dirty="0"/>
              <a:t>Auditing</a:t>
            </a:r>
          </a:p>
        </p:txBody>
      </p:sp>
    </p:spTree>
    <p:extLst>
      <p:ext uri="{BB962C8B-B14F-4D97-AF65-F5344CB8AC3E}">
        <p14:creationId xmlns:p14="http://schemas.microsoft.com/office/powerpoint/2010/main" val="389772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D7BB0-75D5-CE79-1BF6-95AE7B28B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B4D01-527E-0559-439A-62165E72D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D3A6D-A94F-6EC9-809C-BE2D61AE5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Authentication</a:t>
            </a:r>
          </a:p>
          <a:p>
            <a:pPr lvl="0"/>
            <a:r>
              <a:rPr lang="en-GB" dirty="0"/>
              <a:t>Authorization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Row‑Level Security</a:t>
            </a:r>
          </a:p>
          <a:p>
            <a:pPr lvl="0"/>
            <a:r>
              <a:rPr lang="en-GB" dirty="0"/>
              <a:t>Data Masking</a:t>
            </a:r>
          </a:p>
          <a:p>
            <a:pPr lvl="0"/>
            <a:r>
              <a:rPr lang="en-GB" dirty="0"/>
              <a:t>Auditing</a:t>
            </a:r>
          </a:p>
          <a:p>
            <a:pPr lvl="1"/>
            <a:r>
              <a:rPr lang="en-GB" dirty="0"/>
              <a:t>SQL Server Audit</a:t>
            </a:r>
          </a:p>
          <a:p>
            <a:pPr lvl="1"/>
            <a:r>
              <a:rPr lang="en-GB" dirty="0"/>
              <a:t>Extended Events</a:t>
            </a:r>
          </a:p>
          <a:p>
            <a:pPr lvl="1"/>
            <a:r>
              <a:rPr lang="en-GB" dirty="0"/>
              <a:t>Centralized log collection</a:t>
            </a:r>
          </a:p>
        </p:txBody>
      </p:sp>
    </p:spTree>
    <p:extLst>
      <p:ext uri="{BB962C8B-B14F-4D97-AF65-F5344CB8AC3E}">
        <p14:creationId xmlns:p14="http://schemas.microsoft.com/office/powerpoint/2010/main" val="3459357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5054F-1CA7-3E5C-DAEB-9BA1BDAE0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AC23F-8F67-A805-8028-9B1AA522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SQL Server Security Features</a:t>
            </a:r>
            <a:endParaRPr lang="en-GB" dirty="0"/>
          </a:p>
        </p:txBody>
      </p:sp>
      <p:pic>
        <p:nvPicPr>
          <p:cNvPr id="6" name="Auditing">
            <a:hlinkClick r:id="" action="ppaction://media"/>
            <a:extLst>
              <a:ext uri="{FF2B5EF4-FFF2-40B4-BE49-F238E27FC236}">
                <a16:creationId xmlns:a16="http://schemas.microsoft.com/office/drawing/2014/main" id="{E0ADE7DC-3956-DDCA-44B8-6025ED304830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2573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8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0FABC-5E6A-39A0-0C17-D0EB0F57A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Continuous Monitoring &amp; Risk Mitigation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88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10A26-0937-00E5-6046-10794892E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Continuous Monitoring &amp; Risk Mitigation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C1E8A-6610-FA21-CD41-7F4B91ED7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Alerts &amp; Dashboards</a:t>
            </a:r>
          </a:p>
          <a:p>
            <a:r>
              <a:rPr lang="en-US" sz="2400" dirty="0"/>
              <a:t>SIEM integration</a:t>
            </a:r>
          </a:p>
          <a:p>
            <a:r>
              <a:rPr lang="en-US" sz="2400" dirty="0"/>
              <a:t>Incident Response</a:t>
            </a:r>
            <a:endParaRPr lang="en-GB" sz="240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06CE8E2-30FB-0098-0A33-B41C41AB47C1}"/>
              </a:ext>
            </a:extLst>
          </p:cNvPr>
          <p:cNvSpPr>
            <a:spLocks noGrp="1"/>
          </p:cNvSpPr>
          <p:nvPr>
            <p:ph type="pic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9327041-984B-E4A3-0E35-C3F936041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590" y="1803400"/>
            <a:ext cx="4820904" cy="252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50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DA54A-EED9-39F3-F44A-76418FDE4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Regular Security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A18CC-9336-DB83-DBAA-0D4618188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SQL Vulnerability Assessment</a:t>
            </a:r>
            <a:r>
              <a:rPr lang="en-US" dirty="0"/>
              <a:t> </a:t>
            </a:r>
            <a:r>
              <a:rPr lang="en-GB" dirty="0"/>
              <a:t>→</a:t>
            </a:r>
            <a:r>
              <a:rPr lang="en-US" sz="2400" dirty="0"/>
              <a:t> Built-in scanner in SSMS &amp; Azure; baseline misconfigurations</a:t>
            </a:r>
          </a:p>
          <a:p>
            <a:r>
              <a:rPr lang="en-US" sz="2400" dirty="0"/>
              <a:t>Microsoft Defender for SQL </a:t>
            </a:r>
            <a:r>
              <a:rPr lang="en-GB" dirty="0"/>
              <a:t>→</a:t>
            </a:r>
            <a:r>
              <a:rPr lang="en-US" sz="2400" dirty="0"/>
              <a:t> Threat detection, anomalous access alerts</a:t>
            </a:r>
          </a:p>
          <a:p>
            <a:r>
              <a:rPr lang="en-US" sz="2400" dirty="0"/>
              <a:t>CIS Benchmarks </a:t>
            </a:r>
            <a:r>
              <a:rPr lang="en-GB" dirty="0"/>
              <a:t>→</a:t>
            </a:r>
            <a:r>
              <a:rPr lang="en-US" sz="2400" dirty="0"/>
              <a:t> Industry baseline for SQL Server hardening</a:t>
            </a:r>
          </a:p>
          <a:p>
            <a:r>
              <a:rPr lang="en-US" sz="2400" dirty="0"/>
              <a:t>Penetration testing </a:t>
            </a:r>
            <a:r>
              <a:rPr lang="en-GB" dirty="0"/>
              <a:t>→</a:t>
            </a:r>
            <a:r>
              <a:rPr lang="en-US" sz="2400" dirty="0"/>
              <a:t> External validation, at least annually</a:t>
            </a:r>
          </a:p>
          <a:p>
            <a:r>
              <a:rPr lang="en-US" sz="2400" dirty="0"/>
              <a:t>Permission audits </a:t>
            </a:r>
            <a:r>
              <a:rPr lang="en-GB" dirty="0"/>
              <a:t>→</a:t>
            </a:r>
            <a:r>
              <a:rPr lang="en-US" sz="2400" dirty="0"/>
              <a:t> Review role membership &amp; orphaned users quarterly</a:t>
            </a:r>
          </a:p>
        </p:txBody>
      </p:sp>
    </p:spTree>
    <p:extLst>
      <p:ext uri="{BB962C8B-B14F-4D97-AF65-F5344CB8AC3E}">
        <p14:creationId xmlns:p14="http://schemas.microsoft.com/office/powerpoint/2010/main" val="66772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D4BA6-C9C1-D76B-2F1B-133389A6F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as Fire Prevention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5F509-D57E-FD4E-E5D4-12F7CBC02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Firefighting = reacting once the blaze has started</a:t>
            </a:r>
          </a:p>
          <a:p>
            <a:pPr lvl="0"/>
            <a:r>
              <a:rPr lang="en-GB" sz="2400" dirty="0"/>
              <a:t>Prevention = sprinklers, alarms, safe wiring built in</a:t>
            </a:r>
          </a:p>
          <a:p>
            <a:pPr lvl="0"/>
            <a:r>
              <a:rPr lang="en-GB" sz="2400" dirty="0"/>
              <a:t>Security must be prevention, not just emergency response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3769C26-5FE4-EE71-5DC9-8C400E7A9C95}"/>
              </a:ext>
            </a:extLst>
          </p:cNvPr>
          <p:cNvSpPr>
            <a:spLocks noGrp="1"/>
          </p:cNvSpPr>
          <p:nvPr>
            <p:ph type="pic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Vulnerability Management: Beyond the Firefighting Analogy">
            <a:extLst>
              <a:ext uri="{FF2B5EF4-FFF2-40B4-BE49-F238E27FC236}">
                <a16:creationId xmlns:a16="http://schemas.microsoft.com/office/drawing/2014/main" id="{84868214-EDFF-B159-36BC-B48D5715F0B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177" y="1803400"/>
            <a:ext cx="3888830" cy="22257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21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1A51F-F3B0-D054-9748-0A9E27DCB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DevSecOps</a:t>
            </a:r>
            <a:endParaRPr lang="en-GB" dirty="0"/>
          </a:p>
        </p:txBody>
      </p:sp>
      <p:pic>
        <p:nvPicPr>
          <p:cNvPr id="6" name="Content Placeholder 5" descr="A diagram of a software development process&#10;&#10;AI-generated content may be incorrect.">
            <a:extLst>
              <a:ext uri="{FF2B5EF4-FFF2-40B4-BE49-F238E27FC236}">
                <a16:creationId xmlns:a16="http://schemas.microsoft.com/office/drawing/2014/main" id="{87F27510-3CB2-978C-1EDB-667986DF0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216" y="1624083"/>
            <a:ext cx="7211973" cy="4612309"/>
          </a:xfrm>
        </p:spPr>
      </p:pic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63FB49BA-ED42-0DE5-7511-B6FB4347CDF3}"/>
              </a:ext>
            </a:extLst>
          </p:cNvPr>
          <p:cNvSpPr txBox="1">
            <a:spLocks/>
          </p:cNvSpPr>
          <p:nvPr/>
        </p:nvSpPr>
        <p:spPr>
          <a:xfrm>
            <a:off x="312646" y="5849063"/>
            <a:ext cx="5336557" cy="276604"/>
          </a:xfrm>
          <a:prstGeom prst="rect">
            <a:avLst/>
          </a:prstGeom>
        </p:spPr>
        <p:txBody>
          <a:bodyPr/>
          <a:lstStyle>
            <a:lvl1pPr marL="457200" indent="-457200" algn="l" rtl="0" eaLnBrk="1" fontAlgn="base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>
                <a:srgbClr val="CC0000"/>
              </a:buClr>
              <a:buSzPct val="50000"/>
              <a:buFontTx/>
              <a:buBlip>
                <a:blip r:embed="rId4"/>
              </a:buBlip>
              <a:defRPr sz="3400" b="0" i="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914400" indent="-457200" algn="l" rtl="0" eaLnBrk="1" fontAlgn="base" hangingPunct="1">
              <a:lnSpc>
                <a:spcPct val="130000"/>
              </a:lnSpc>
              <a:spcBef>
                <a:spcPts val="500"/>
              </a:spcBef>
              <a:spcAft>
                <a:spcPct val="0"/>
              </a:spcAft>
              <a:buClr>
                <a:srgbClr val="CC0000"/>
              </a:buClr>
              <a:buSzPct val="50000"/>
              <a:buFontTx/>
              <a:buBlip>
                <a:blip r:embed="rId4"/>
              </a:buBlip>
              <a:defRPr sz="2800" b="0" i="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1257300" indent="-342900" algn="l" rtl="0" eaLnBrk="1" fontAlgn="base" hangingPunct="1">
              <a:lnSpc>
                <a:spcPct val="130000"/>
              </a:lnSpc>
              <a:spcBef>
                <a:spcPts val="500"/>
              </a:spcBef>
              <a:spcAft>
                <a:spcPct val="0"/>
              </a:spcAft>
              <a:buClr>
                <a:srgbClr val="CC0000"/>
              </a:buClr>
              <a:buSzPct val="50000"/>
              <a:buFontTx/>
              <a:buBlip>
                <a:blip r:embed="rId4"/>
              </a:buBlip>
              <a:defRPr sz="2400" b="0" i="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600200" indent="-2286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b="0" i="0" kern="1200">
                <a:solidFill>
                  <a:srgbClr val="191919"/>
                </a:solidFill>
                <a:latin typeface="Roboto Regular"/>
                <a:ea typeface="+mn-ea"/>
                <a:cs typeface="Roboto Regular"/>
              </a:defRPr>
            </a:lvl4pPr>
            <a:lvl5pPr marL="2057400" indent="-228600" algn="l" rtl="0" eaLnBrk="1" fontAlgn="base" hangingPunct="1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b="0" i="0" kern="1200">
                <a:solidFill>
                  <a:srgbClr val="191919"/>
                </a:solidFill>
                <a:latin typeface="Roboto Regular"/>
                <a:ea typeface="+mn-ea"/>
                <a:cs typeface="Roboto Regular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600" dirty="0">
                <a:solidFill>
                  <a:schemeClr val="bg1"/>
                </a:solidFill>
              </a:rPr>
              <a:t>image credits: Codit.eu</a:t>
            </a:r>
          </a:p>
        </p:txBody>
      </p:sp>
    </p:spTree>
    <p:extLst>
      <p:ext uri="{BB962C8B-B14F-4D97-AF65-F5344CB8AC3E}">
        <p14:creationId xmlns:p14="http://schemas.microsoft.com/office/powerpoint/2010/main" val="350549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3422F-D5D1-E3A5-FB1A-86CA198D7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DevSecOps for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2608C-B347-7A11-D43C-51F4990BE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Source control everything </a:t>
            </a:r>
            <a:r>
              <a:rPr lang="en-GB" dirty="0"/>
              <a:t>→</a:t>
            </a:r>
            <a:r>
              <a:rPr lang="en-US" sz="2400" dirty="0"/>
              <a:t> Schema, permissions, static data (state-based or migration-based)</a:t>
            </a:r>
          </a:p>
          <a:p>
            <a:r>
              <a:rPr lang="en-US" sz="2400" dirty="0"/>
              <a:t>Secret scanning </a:t>
            </a:r>
            <a:r>
              <a:rPr lang="en-GB" dirty="0"/>
              <a:t>→</a:t>
            </a:r>
            <a:r>
              <a:rPr lang="en-US" sz="2400" dirty="0"/>
              <a:t> Block connection strings &amp; credentials at PR time</a:t>
            </a:r>
          </a:p>
          <a:p>
            <a:r>
              <a:rPr lang="en-US" sz="2400" dirty="0"/>
              <a:t>Static analysis </a:t>
            </a:r>
            <a:r>
              <a:rPr lang="en-GB" dirty="0"/>
              <a:t>→</a:t>
            </a:r>
            <a:r>
              <a:rPr lang="en-US" sz="2400" dirty="0"/>
              <a:t> T-SQL linting, SQL injection patterns, missing schema binding</a:t>
            </a:r>
          </a:p>
          <a:p>
            <a:r>
              <a:rPr lang="en-US" sz="2400" dirty="0"/>
              <a:t>Deployment gates </a:t>
            </a:r>
            <a:r>
              <a:rPr lang="en-GB" dirty="0"/>
              <a:t>→</a:t>
            </a:r>
            <a:r>
              <a:rPr lang="en-US" sz="2400" dirty="0"/>
              <a:t> Require review for permission changes; drift detection on prod</a:t>
            </a:r>
          </a:p>
          <a:p>
            <a:r>
              <a:rPr lang="en-US" sz="2400" dirty="0"/>
              <a:t>Shift left </a:t>
            </a:r>
            <a:r>
              <a:rPr lang="en-GB" dirty="0"/>
              <a:t>→</a:t>
            </a:r>
            <a:r>
              <a:rPr lang="en-US" sz="2400" dirty="0"/>
              <a:t> Run vulnerability assessment in CI, not after release</a:t>
            </a:r>
          </a:p>
        </p:txBody>
      </p:sp>
    </p:spTree>
    <p:extLst>
      <p:ext uri="{BB962C8B-B14F-4D97-AF65-F5344CB8AC3E}">
        <p14:creationId xmlns:p14="http://schemas.microsoft.com/office/powerpoint/2010/main" val="172769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F0646E-D237-C9A5-8BA3-D90AEF397C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3123"/>
          <a:stretch>
            <a:fillRect/>
          </a:stretch>
        </p:blipFill>
        <p:spPr>
          <a:xfrm>
            <a:off x="6632812" y="772031"/>
            <a:ext cx="4242178" cy="552114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ED0F5A-EBEF-2D80-8AF6-300BA1398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US" dirty="0"/>
              <a:t>Key Takeaways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7EFC9-42D5-8DD2-EE46-D14A6BF76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 anchor="t">
            <a:normAutofit/>
          </a:bodyPr>
          <a:lstStyle/>
          <a:p>
            <a:r>
              <a:rPr lang="en-US" dirty="0"/>
              <a:t>Build security in from the start</a:t>
            </a:r>
          </a:p>
          <a:p>
            <a:r>
              <a:rPr lang="en-US" dirty="0"/>
              <a:t>Use your DBMS’ built-in features</a:t>
            </a:r>
          </a:p>
          <a:p>
            <a:r>
              <a:rPr lang="en-US" dirty="0"/>
              <a:t>Monitor Continuously</a:t>
            </a:r>
          </a:p>
          <a:p>
            <a:r>
              <a:rPr lang="en-US" dirty="0"/>
              <a:t>Stay Compliant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33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4469D100-1BC9-4A60-8A61-5620A4C7F88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210101" y="171734"/>
            <a:ext cx="9771798" cy="6514532"/>
          </a:xfrm>
        </p:spPr>
      </p:pic>
    </p:spTree>
    <p:extLst>
      <p:ext uri="{BB962C8B-B14F-4D97-AF65-F5344CB8AC3E}">
        <p14:creationId xmlns:p14="http://schemas.microsoft.com/office/powerpoint/2010/main" val="1102061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F1402-B9D2-F825-CB21-95FDE2C50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actBar">
            <a:extLst>
              <a:ext uri="{FF2B5EF4-FFF2-40B4-BE49-F238E27FC236}">
                <a16:creationId xmlns:a16="http://schemas.microsoft.com/office/drawing/2014/main" id="{0BC5F4F1-0E69-C01B-4485-F1F38A6D33A8}"/>
              </a:ext>
            </a:extLst>
          </p:cNvPr>
          <p:cNvSpPr/>
          <p:nvPr/>
        </p:nvSpPr>
        <p:spPr>
          <a:xfrm>
            <a:off x="457200" y="4754881"/>
            <a:ext cx="11277600" cy="548640"/>
          </a:xfrm>
          <a:prstGeom prst="roundRect">
            <a:avLst/>
          </a:prstGeom>
          <a:solidFill>
            <a:srgbClr val="1A2636">
              <a:alpha val="45000"/>
            </a:srgbClr>
          </a:solidFill>
          <a:ln w="12700" cap="flat" cmpd="sng">
            <a:solidFill>
              <a:srgbClr val="FF7F2A"/>
            </a:solidFill>
            <a:round/>
          </a:ln>
        </p:spPr>
        <p:txBody>
          <a:bodyPr wrap="square" lIns="182880" tIns="0" rIns="182880" bIns="0" rtlCol="0" anchor="ctr"/>
          <a:lstStyle/>
          <a:p>
            <a:pPr algn="ctr">
              <a:buNone/>
            </a:pPr>
            <a:r>
              <a:rPr lang="en-GB" sz="1400" dirty="0">
                <a:solidFill>
                  <a:schemeClr val="dk1"/>
                </a:solidFill>
              </a:rPr>
              <a:t>thatinfradba.com   |   thatinfradba@pm.me   |         /dannydh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C2631BD-3945-D5D4-4009-B9A760BF2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very much</a:t>
            </a:r>
            <a:endParaRPr lang="en-GB" dirty="0"/>
          </a:p>
        </p:txBody>
      </p:sp>
      <p:pic>
        <p:nvPicPr>
          <p:cNvPr id="19" name="Picture 8">
            <a:extLst>
              <a:ext uri="{FF2B5EF4-FFF2-40B4-BE49-F238E27FC236}">
                <a16:creationId xmlns:a16="http://schemas.microsoft.com/office/drawing/2014/main" id="{DE5371E7-338F-3C38-5D0E-3F183D846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201" y="4899601"/>
            <a:ext cx="259200" cy="25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DA9BCBE2-D545-CF5E-884B-011A9B4EC1B7}"/>
              </a:ext>
            </a:extLst>
          </p:cNvPr>
          <p:cNvGrpSpPr/>
          <p:nvPr/>
        </p:nvGrpSpPr>
        <p:grpSpPr>
          <a:xfrm>
            <a:off x="4539626" y="1607425"/>
            <a:ext cx="3112748" cy="2613600"/>
            <a:chOff x="2348233" y="1443354"/>
            <a:chExt cx="3182617" cy="2613600"/>
          </a:xfrm>
        </p:grpSpPr>
        <p:sp>
          <p:nvSpPr>
            <p:cNvPr id="13" name="NameText">
              <a:extLst>
                <a:ext uri="{FF2B5EF4-FFF2-40B4-BE49-F238E27FC236}">
                  <a16:creationId xmlns:a16="http://schemas.microsoft.com/office/drawing/2014/main" id="{965A175D-F9E4-32CA-56D4-423CB772AFE8}"/>
                </a:ext>
              </a:extLst>
            </p:cNvPr>
            <p:cNvSpPr/>
            <p:nvPr/>
          </p:nvSpPr>
          <p:spPr>
            <a:xfrm>
              <a:off x="2348233" y="3599754"/>
              <a:ext cx="3182617" cy="457200"/>
            </a:xfrm>
            <a:prstGeom prst="rect">
              <a:avLst/>
            </a:prstGeom>
          </p:spPr>
          <p:txBody>
            <a:bodyPr wrap="square" rtlCol="0" anchor="b"/>
            <a:lstStyle/>
            <a:p>
              <a:pPr algn="ctr">
                <a:buNone/>
              </a:pPr>
              <a:r>
                <a:rPr lang="en-GB" sz="2800" b="1" dirty="0">
                  <a:solidFill>
                    <a:schemeClr val="dk1"/>
                  </a:solidFill>
                </a:rPr>
                <a:t>Danny de Haan</a:t>
              </a: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9438549-31B3-FBF9-F121-75D4187ABB02}"/>
                </a:ext>
              </a:extLst>
            </p:cNvPr>
            <p:cNvGrpSpPr/>
            <p:nvPr/>
          </p:nvGrpSpPr>
          <p:grpSpPr>
            <a:xfrm>
              <a:off x="2933701" y="1443354"/>
              <a:ext cx="2011680" cy="2011680"/>
              <a:chOff x="548640" y="1669626"/>
              <a:chExt cx="2011680" cy="2011680"/>
            </a:xfrm>
          </p:grpSpPr>
          <p:sp>
            <p:nvSpPr>
              <p:cNvPr id="12" name="AvatarInner">
                <a:extLst>
                  <a:ext uri="{FF2B5EF4-FFF2-40B4-BE49-F238E27FC236}">
                    <a16:creationId xmlns:a16="http://schemas.microsoft.com/office/drawing/2014/main" id="{2A7CB4C4-D1E8-6204-F3BD-3E90045AA9A4}"/>
                  </a:ext>
                </a:extLst>
              </p:cNvPr>
              <p:cNvSpPr/>
              <p:nvPr/>
            </p:nvSpPr>
            <p:spPr>
              <a:xfrm>
                <a:off x="605790" y="1723390"/>
                <a:ext cx="1935480" cy="1935480"/>
              </a:xfrm>
              <a:prstGeom prst="ellipse">
                <a:avLst/>
              </a:prstGeom>
              <a:solidFill>
                <a:srgbClr val="1A2636"/>
              </a:solidFill>
              <a:ln w="0">
                <a:noFill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1E8371C3-1FD4-C7F7-5BAA-C25674AD40DA}"/>
                  </a:ext>
                </a:extLst>
              </p:cNvPr>
              <p:cNvGrpSpPr/>
              <p:nvPr/>
            </p:nvGrpSpPr>
            <p:grpSpPr>
              <a:xfrm>
                <a:off x="548640" y="1669626"/>
                <a:ext cx="2011680" cy="2011680"/>
                <a:chOff x="548640" y="1188720"/>
                <a:chExt cx="2011680" cy="2011680"/>
              </a:xfrm>
            </p:grpSpPr>
            <p:sp>
              <p:nvSpPr>
                <p:cNvPr id="11" name="AvatarRing">
                  <a:extLst>
                    <a:ext uri="{FF2B5EF4-FFF2-40B4-BE49-F238E27FC236}">
                      <a16:creationId xmlns:a16="http://schemas.microsoft.com/office/drawing/2014/main" id="{2205E0F7-1353-AF23-9D2B-40DB57C8E32F}"/>
                    </a:ext>
                  </a:extLst>
                </p:cNvPr>
                <p:cNvSpPr/>
                <p:nvPr/>
              </p:nvSpPr>
              <p:spPr>
                <a:xfrm>
                  <a:off x="548640" y="1188720"/>
                  <a:ext cx="2011680" cy="2011680"/>
                </a:xfrm>
                <a:prstGeom prst="ellipse">
                  <a:avLst/>
                </a:prstGeom>
                <a:solidFill>
                  <a:srgbClr val="FF7F2A"/>
                </a:solidFill>
                <a:ln w="0">
                  <a:noFill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pic>
              <p:nvPicPr>
                <p:cNvPr id="4" name="Picture 3">
                  <a:extLst>
                    <a:ext uri="{FF2B5EF4-FFF2-40B4-BE49-F238E27FC236}">
                      <a16:creationId xmlns:a16="http://schemas.microsoft.com/office/drawing/2014/main" id="{964329A9-7EE0-F772-94A0-50C10B8E3F0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86740" y="1220047"/>
                  <a:ext cx="1935480" cy="1935480"/>
                </a:xfrm>
                <a:prstGeom prst="ellipse">
                  <a:avLst/>
                </a:prstGeom>
                <a:ln>
                  <a:noFill/>
                </a:ln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p:spPr>
            </p:pic>
          </p:grpSp>
        </p:grp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DEFE008-7DA1-266D-CAD5-200F39AC43FC}"/>
              </a:ext>
            </a:extLst>
          </p:cNvPr>
          <p:cNvGrpSpPr/>
          <p:nvPr/>
        </p:nvGrpSpPr>
        <p:grpSpPr>
          <a:xfrm>
            <a:off x="457200" y="1484204"/>
            <a:ext cx="2914650" cy="2860042"/>
            <a:chOff x="4737724" y="1490443"/>
            <a:chExt cx="2914650" cy="2860042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75399E9-163F-DC54-8D64-DC3C2E2B47A6}"/>
                </a:ext>
              </a:extLst>
            </p:cNvPr>
            <p:cNvGrpSpPr/>
            <p:nvPr/>
          </p:nvGrpSpPr>
          <p:grpSpPr>
            <a:xfrm>
              <a:off x="4737724" y="1490443"/>
              <a:ext cx="2914650" cy="2860042"/>
              <a:chOff x="4737724" y="1490443"/>
              <a:chExt cx="2914650" cy="2860042"/>
            </a:xfrm>
          </p:grpSpPr>
          <p:sp>
            <p:nvSpPr>
              <p:cNvPr id="21" name="ContactBar">
                <a:extLst>
                  <a:ext uri="{FF2B5EF4-FFF2-40B4-BE49-F238E27FC236}">
                    <a16:creationId xmlns:a16="http://schemas.microsoft.com/office/drawing/2014/main" id="{37962C34-1518-D4D2-3E28-8AD14995076E}"/>
                  </a:ext>
                </a:extLst>
              </p:cNvPr>
              <p:cNvSpPr/>
              <p:nvPr/>
            </p:nvSpPr>
            <p:spPr>
              <a:xfrm>
                <a:off x="4737724" y="1490443"/>
                <a:ext cx="2914650" cy="2860042"/>
              </a:xfrm>
              <a:prstGeom prst="roundRect">
                <a:avLst/>
              </a:prstGeom>
              <a:solidFill>
                <a:srgbClr val="1A2636">
                  <a:alpha val="45000"/>
                </a:srgbClr>
              </a:solidFill>
              <a:ln w="12700" cap="flat" cmpd="sng">
                <a:solidFill>
                  <a:srgbClr val="FF7F2A"/>
                </a:solidFill>
                <a:round/>
              </a:ln>
            </p:spPr>
            <p:txBody>
              <a:bodyPr wrap="square" lIns="182880" tIns="0" rIns="182880" bIns="0" rtlCol="0" anchor="ctr"/>
              <a:lstStyle/>
              <a:p>
                <a:pPr algn="ctr">
                  <a:buNone/>
                </a:pPr>
                <a:endParaRPr lang="en-GB" sz="1400" dirty="0">
                  <a:solidFill>
                    <a:schemeClr val="dk1"/>
                  </a:solidFill>
                </a:endParaRPr>
              </a:p>
            </p:txBody>
          </p: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57B08E9D-8881-B6C4-CE40-A2E5676374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5180461" y="1690214"/>
                <a:ext cx="2029177" cy="2029177"/>
              </a:xfrm>
              <a:prstGeom prst="rect">
                <a:avLst/>
              </a:prstGeom>
            </p:spPr>
          </p:pic>
        </p:grpSp>
        <p:sp>
          <p:nvSpPr>
            <p:cNvPr id="20" name="NameText">
              <a:extLst>
                <a:ext uri="{FF2B5EF4-FFF2-40B4-BE49-F238E27FC236}">
                  <a16:creationId xmlns:a16="http://schemas.microsoft.com/office/drawing/2014/main" id="{51EFD629-8B05-9207-003B-F879E51E4E93}"/>
                </a:ext>
              </a:extLst>
            </p:cNvPr>
            <p:cNvSpPr/>
            <p:nvPr/>
          </p:nvSpPr>
          <p:spPr>
            <a:xfrm>
              <a:off x="5365150" y="3838234"/>
              <a:ext cx="1659798" cy="457200"/>
            </a:xfrm>
            <a:prstGeom prst="rect">
              <a:avLst/>
            </a:prstGeom>
          </p:spPr>
          <p:txBody>
            <a:bodyPr wrap="square" rtlCol="0" anchor="b"/>
            <a:lstStyle/>
            <a:p>
              <a:pPr algn="ctr">
                <a:buNone/>
              </a:pPr>
              <a:r>
                <a:rPr lang="en-GB" sz="2800" b="1" dirty="0">
                  <a:solidFill>
                    <a:schemeClr val="dk1"/>
                  </a:solidFill>
                </a:rPr>
                <a:t>Session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88D94A2-2C77-5EAB-9E49-7552044197DB}"/>
              </a:ext>
            </a:extLst>
          </p:cNvPr>
          <p:cNvGrpSpPr/>
          <p:nvPr/>
        </p:nvGrpSpPr>
        <p:grpSpPr>
          <a:xfrm>
            <a:off x="8820150" y="1490443"/>
            <a:ext cx="2914650" cy="2860042"/>
            <a:chOff x="8820150" y="1490443"/>
            <a:chExt cx="2914650" cy="2860042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16DA56F-65E1-7689-4D24-3B1F338E8D74}"/>
                </a:ext>
              </a:extLst>
            </p:cNvPr>
            <p:cNvGrpSpPr/>
            <p:nvPr/>
          </p:nvGrpSpPr>
          <p:grpSpPr>
            <a:xfrm>
              <a:off x="8820150" y="1490443"/>
              <a:ext cx="2914650" cy="2860042"/>
              <a:chOff x="8820150" y="1490443"/>
              <a:chExt cx="2914650" cy="2860042"/>
            </a:xfrm>
          </p:grpSpPr>
          <p:sp>
            <p:nvSpPr>
              <p:cNvPr id="8" name="ContactBar">
                <a:extLst>
                  <a:ext uri="{FF2B5EF4-FFF2-40B4-BE49-F238E27FC236}">
                    <a16:creationId xmlns:a16="http://schemas.microsoft.com/office/drawing/2014/main" id="{79CAF5D0-6A68-9EF9-52E1-6EC1525D1B30}"/>
                  </a:ext>
                </a:extLst>
              </p:cNvPr>
              <p:cNvSpPr/>
              <p:nvPr/>
            </p:nvSpPr>
            <p:spPr>
              <a:xfrm>
                <a:off x="8820150" y="1490443"/>
                <a:ext cx="2914650" cy="2860042"/>
              </a:xfrm>
              <a:prstGeom prst="roundRect">
                <a:avLst/>
              </a:prstGeom>
              <a:solidFill>
                <a:srgbClr val="1A2636">
                  <a:alpha val="45000"/>
                </a:srgbClr>
              </a:solidFill>
              <a:ln w="12700" cap="flat" cmpd="sng">
                <a:solidFill>
                  <a:srgbClr val="FF7F2A"/>
                </a:solidFill>
                <a:round/>
              </a:ln>
            </p:spPr>
            <p:txBody>
              <a:bodyPr wrap="square" lIns="182880" tIns="0" rIns="182880" bIns="0" rtlCol="0" anchor="ctr"/>
              <a:lstStyle/>
              <a:p>
                <a:pPr algn="ctr">
                  <a:buNone/>
                </a:pPr>
                <a:endParaRPr lang="en-GB" sz="1400" dirty="0">
                  <a:solidFill>
                    <a:schemeClr val="dk1"/>
                  </a:solidFill>
                </a:endParaRPr>
              </a:p>
            </p:txBody>
          </p:sp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29FEB0FC-55A4-A761-5563-D299B8B7BA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9262887" y="1690214"/>
                <a:ext cx="2029177" cy="2029177"/>
              </a:xfrm>
              <a:prstGeom prst="rect">
                <a:avLst/>
              </a:prstGeom>
            </p:spPr>
          </p:pic>
        </p:grpSp>
        <p:sp>
          <p:nvSpPr>
            <p:cNvPr id="25" name="NameText">
              <a:extLst>
                <a:ext uri="{FF2B5EF4-FFF2-40B4-BE49-F238E27FC236}">
                  <a16:creationId xmlns:a16="http://schemas.microsoft.com/office/drawing/2014/main" id="{7BA61AE0-0019-6853-B056-57AC5134CDBE}"/>
                </a:ext>
              </a:extLst>
            </p:cNvPr>
            <p:cNvSpPr/>
            <p:nvPr/>
          </p:nvSpPr>
          <p:spPr>
            <a:xfrm>
              <a:off x="9447576" y="3838234"/>
              <a:ext cx="1659798" cy="457200"/>
            </a:xfrm>
            <a:prstGeom prst="rect">
              <a:avLst/>
            </a:prstGeom>
          </p:spPr>
          <p:txBody>
            <a:bodyPr wrap="square" rtlCol="0" anchor="b"/>
            <a:lstStyle/>
            <a:p>
              <a:pPr algn="ctr">
                <a:buNone/>
              </a:pPr>
              <a:r>
                <a:rPr lang="en-GB" sz="2800" b="1" dirty="0">
                  <a:solidFill>
                    <a:schemeClr val="dk1"/>
                  </a:solidFill>
                </a:rPr>
                <a:t>Event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2517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theme/theme1.xml><?xml version="1.0" encoding="utf-8"?>
<a:theme xmlns:a="http://schemas.openxmlformats.org/drawingml/2006/main" name="Office Theme [1775642207762]">
  <a:themeElements>
    <a:clrScheme name="ThatInfraDba">
      <a:dk1>
        <a:srgbClr val="FFFFFF"/>
      </a:dk1>
      <a:lt1>
        <a:srgbClr val="23395D"/>
      </a:lt1>
      <a:dk2>
        <a:srgbClr val="B3E0FF"/>
      </a:dk2>
      <a:lt2>
        <a:srgbClr val="1A2636"/>
      </a:lt2>
      <a:accent1>
        <a:srgbClr val="FF7F2A"/>
      </a:accent1>
      <a:accent2>
        <a:srgbClr val="FFD700"/>
      </a:accent2>
      <a:accent3>
        <a:srgbClr val="B3E0FF"/>
      </a:accent3>
      <a:accent4>
        <a:srgbClr val="E8A44E"/>
      </a:accent4>
      <a:accent5>
        <a:srgbClr val="4A7FB5"/>
      </a:accent5>
      <a:accent6>
        <a:srgbClr val="D4651A"/>
      </a:accent6>
      <a:hlink>
        <a:srgbClr val="FF7F2A"/>
      </a:hlink>
      <a:folHlink>
        <a:srgbClr val="FFD700"/>
      </a:folHlink>
    </a:clrScheme>
    <a:fontScheme name="ThatInfraDba">
      <a:majorFont>
        <a:latin typeface="Montserra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Montserrat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EDD8805-1BBC-4C9E-B5F7-17C59E22C9D6}">
  <we:reference id="WA200010001" version="1.0.0.1" store="Omex" storeType="OMEX"/>
  <we:alternateReferences>
    <we:reference id="WA200010001" version="1.0.0.1" store="WA200010001" storeType="OMEX"/>
  </we:alternateReferences>
  <we:properties>
    <we:property name="claude.fileId" value="&quot;c192f198-15b2-407b-a6df-14b974f7f551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689</Words>
  <Application>Microsoft Office PowerPoint</Application>
  <PresentationFormat>Widescreen</PresentationFormat>
  <Paragraphs>154</Paragraphs>
  <Slides>36</Slides>
  <Notes>29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Aptos</vt:lpstr>
      <vt:lpstr>Arial</vt:lpstr>
      <vt:lpstr>IBM Plex Sans Medium</vt:lpstr>
      <vt:lpstr>Montserrat</vt:lpstr>
      <vt:lpstr>Roboto</vt:lpstr>
      <vt:lpstr>Office Theme [1775642207762]</vt:lpstr>
      <vt:lpstr>Database Development with a  Security-First Mentality</vt:lpstr>
      <vt:lpstr>Late summer 2025…</vt:lpstr>
      <vt:lpstr>Introduction</vt:lpstr>
      <vt:lpstr>Session Objectives</vt:lpstr>
      <vt:lpstr>The Stakes</vt:lpstr>
      <vt:lpstr>Common Pitfalls</vt:lpstr>
      <vt:lpstr>Agenda</vt:lpstr>
      <vt:lpstr>Mindset vs Mentality</vt:lpstr>
      <vt:lpstr>Mindset vs. Mentality in Security</vt:lpstr>
      <vt:lpstr>Principles of Secure Development</vt:lpstr>
      <vt:lpstr>Security in the blueprint</vt:lpstr>
      <vt:lpstr>Foundations of Secure Data Architecture</vt:lpstr>
      <vt:lpstr>The Core Data Layer</vt:lpstr>
      <vt:lpstr>Controlled Windows into our Data</vt:lpstr>
      <vt:lpstr>Gatekeepers of Logic</vt:lpstr>
      <vt:lpstr>Core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SQL Server Security Features</vt:lpstr>
      <vt:lpstr>Continuous Monitoring &amp; Risk Mitigation</vt:lpstr>
      <vt:lpstr>Continuous Monitoring &amp; Risk Mitigation</vt:lpstr>
      <vt:lpstr>Regular Security Assessments</vt:lpstr>
      <vt:lpstr>Security as Fire Prevention</vt:lpstr>
      <vt:lpstr>DevSecOps</vt:lpstr>
      <vt:lpstr>DevSecOps for Databases</vt:lpstr>
      <vt:lpstr>Key Takeaways</vt:lpstr>
      <vt:lpstr>PowerPoint Presentation</vt:lpstr>
      <vt:lpstr>Thank you very much</vt:lpstr>
    </vt:vector>
  </TitlesOfParts>
  <Company>Redgate Standard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Danny de Haan</dc:creator>
  <cp:lastModifiedBy>Danny de Haan</cp:lastModifiedBy>
  <cp:revision>39</cp:revision>
  <dcterms:created xsi:type="dcterms:W3CDTF">2026-04-08T06:56:08Z</dcterms:created>
  <dcterms:modified xsi:type="dcterms:W3CDTF">2026-05-22T07:57:51Z</dcterms:modified>
</cp:coreProperties>
</file>